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44"/>
  </p:notesMasterIdLst>
  <p:handoutMasterIdLst>
    <p:handoutMasterId r:id="rId45"/>
  </p:handoutMasterIdLst>
  <p:sldIdLst>
    <p:sldId id="257" r:id="rId6"/>
    <p:sldId id="337" r:id="rId7"/>
    <p:sldId id="373" r:id="rId8"/>
    <p:sldId id="404" r:id="rId9"/>
    <p:sldId id="402" r:id="rId10"/>
    <p:sldId id="278" r:id="rId11"/>
    <p:sldId id="298" r:id="rId12"/>
    <p:sldId id="336" r:id="rId13"/>
    <p:sldId id="335" r:id="rId14"/>
    <p:sldId id="328" r:id="rId15"/>
    <p:sldId id="377" r:id="rId16"/>
    <p:sldId id="371" r:id="rId17"/>
    <p:sldId id="393" r:id="rId18"/>
    <p:sldId id="396" r:id="rId19"/>
    <p:sldId id="385" r:id="rId20"/>
    <p:sldId id="388" r:id="rId21"/>
    <p:sldId id="392" r:id="rId22"/>
    <p:sldId id="387" r:id="rId23"/>
    <p:sldId id="384" r:id="rId24"/>
    <p:sldId id="340" r:id="rId25"/>
    <p:sldId id="366" r:id="rId26"/>
    <p:sldId id="344" r:id="rId27"/>
    <p:sldId id="284" r:id="rId28"/>
    <p:sldId id="315" r:id="rId29"/>
    <p:sldId id="282" r:id="rId30"/>
    <p:sldId id="325" r:id="rId31"/>
    <p:sldId id="293" r:id="rId32"/>
    <p:sldId id="400" r:id="rId33"/>
    <p:sldId id="299" r:id="rId34"/>
    <p:sldId id="349" r:id="rId35"/>
    <p:sldId id="355" r:id="rId36"/>
    <p:sldId id="397" r:id="rId37"/>
    <p:sldId id="398" r:id="rId38"/>
    <p:sldId id="300" r:id="rId39"/>
    <p:sldId id="399" r:id="rId40"/>
    <p:sldId id="347" r:id="rId41"/>
    <p:sldId id="401" r:id="rId42"/>
    <p:sldId id="403" r:id="rId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Lst>
        </p14:section>
        <p14:section name="Overivew of Workshop Material" id="{1611EBF0-E162-4469-B03F-DC31C1561B07}">
          <p14:sldIdLst>
            <p14:sldId id="373"/>
            <p14:sldId id="404"/>
            <p14:sldId id="402"/>
          </p14:sldIdLst>
        </p14:section>
        <p14:section name="History and Definition of Industry 4.0?" id="{D2BF7E65-31E8-454C-8EDA-003F4AB69F7A}">
          <p14:sldIdLst>
            <p14:sldId id="278"/>
            <p14:sldId id="298"/>
            <p14:sldId id="336"/>
            <p14:sldId id="335"/>
            <p14:sldId id="328"/>
            <p14:sldId id="377"/>
            <p14:sldId id="371"/>
            <p14:sldId id="393"/>
            <p14:sldId id="396"/>
          </p14:sldIdLst>
        </p14:section>
        <p14:section name="Market and Government Actions" id="{AC9742D6-1D10-4E49-BF29-741AD83B9398}">
          <p14:sldIdLst>
            <p14:sldId id="385"/>
            <p14:sldId id="388"/>
            <p14:sldId id="392"/>
          </p14:sldIdLst>
        </p14:section>
        <p14:section name="Building Higher Level Data Models" id="{52E2BD60-EAB9-402B-A158-11E6FA697629}">
          <p14:sldIdLst>
            <p14:sldId id="387"/>
            <p14:sldId id="384"/>
            <p14:sldId id="340"/>
            <p14:sldId id="366"/>
          </p14:sldIdLst>
        </p14:section>
        <p14:section name="Intel's Vison" id="{DBBE4233-8332-4CE7-901C-231FEE5848F3}">
          <p14:sldIdLst>
            <p14:sldId id="344"/>
            <p14:sldId id="284"/>
            <p14:sldId id="315"/>
            <p14:sldId id="282"/>
            <p14:sldId id="325"/>
            <p14:sldId id="293"/>
            <p14:sldId id="400"/>
            <p14:sldId id="299"/>
            <p14:sldId id="349"/>
          </p14:sldIdLst>
        </p14:section>
        <p14:section name="Case Studies and Examples" id="{B22DA43F-B2D4-45F9-A2D7-4BAC6C18E79B}">
          <p14:sldIdLst>
            <p14:sldId id="355"/>
            <p14:sldId id="397"/>
            <p14:sldId id="398"/>
            <p14:sldId id="300"/>
            <p14:sldId id="399"/>
          </p14:sldIdLst>
        </p14:section>
        <p14:section name="Conclusion and Resources" id="{A9E34312-1D17-41F3-AAB6-3F129591F4EF}">
          <p14:sldIdLst>
            <p14:sldId id="347"/>
            <p14:sldId id="401"/>
            <p14:sldId id="403"/>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A9E5"/>
    <a:srgbClr val="FFFFFF"/>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autoAdjust="0"/>
    <p:restoredTop sz="78545" autoAdjust="0"/>
  </p:normalViewPr>
  <p:slideViewPr>
    <p:cSldViewPr snapToGrid="0">
      <p:cViewPr varScale="1">
        <p:scale>
          <a:sx n="70" d="100"/>
          <a:sy n="70" d="100"/>
        </p:scale>
        <p:origin x="691" y="-1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2.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diagrams/_rels/data7.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3"/>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3"/>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3"/>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3"/>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3"/>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3"/>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Lst>
  <dgm:cxnLst>
    <dgm:cxn modelId="{6A6E15C7-061B-4F30-AF47-465372A88B2F}" srcId="{8BEA2F79-16B6-46E2-86E7-49C7D1FB38D1}" destId="{7BB7BB97-BDD6-483A-82D1-39C2816EF341}" srcOrd="0" destOrd="0" parTransId="{434A1FF0-D711-4331-824D-5A46DA941D37}" sibTransId="{DCBAF045-F7A0-4F49-8255-08C5DA8B90D2}"/>
    <dgm:cxn modelId="{44D6791A-C646-45F3-B5BA-540F2BB4F1AB}" type="presOf" srcId="{8BEA2F79-16B6-46E2-86E7-49C7D1FB38D1}" destId="{1496FF6E-A424-4AEF-A323-34386EFF14E7}"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B4EFC9B0-54AA-476E-9510-00EEA05D629B}" type="presOf" srcId="{BB71A4A1-27A7-4F3E-A3DD-6740073996BF}" destId="{29D09A75-DE9B-4489-8260-0DF02A7AAF6C}"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pt>
    <dgm:pt modelId="{D7F985F8-97D8-4000-8D9A-148A7D54A5EA}" type="pres">
      <dgm:prSet presAssocID="{7BB7BB97-BDD6-483A-82D1-39C2816EF341}" presName="horz1" presStyleCnt="0"/>
      <dgm:spPr/>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pt>
    <dgm:pt modelId="{EBD9EC8C-99A8-48C9-83DE-2D167D3424C3}" type="pres">
      <dgm:prSet presAssocID="{34C13F36-70FA-4547-85C8-C4EFC629E641}" presName="thickLine" presStyleLbl="alignNode1" presStyleIdx="1" presStyleCnt="5"/>
      <dgm:spPr/>
    </dgm:pt>
    <dgm:pt modelId="{2F728BA2-2749-46B8-9EAB-8E5D0BBC7616}" type="pres">
      <dgm:prSet presAssocID="{34C13F36-70FA-4547-85C8-C4EFC629E641}" presName="horz1" presStyleCnt="0"/>
      <dgm:spPr/>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pt>
    <dgm:pt modelId="{C755C8E5-0737-4577-99DF-667C44F16878}" type="pres">
      <dgm:prSet presAssocID="{31115EBA-FDF1-4AD1-BF2B-148527F5AE43}" presName="thickLine" presStyleLbl="alignNode1" presStyleIdx="2" presStyleCnt="5"/>
      <dgm:spPr/>
    </dgm:pt>
    <dgm:pt modelId="{CF42D2CB-6C4A-44F4-851B-4F6CC1D9D2D3}" type="pres">
      <dgm:prSet presAssocID="{31115EBA-FDF1-4AD1-BF2B-148527F5AE43}" presName="horz1" presStyleCnt="0"/>
      <dgm:spPr/>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pt>
    <dgm:pt modelId="{8DDAFC22-9B81-47DF-A4CF-F7B3A58515BB}" type="pres">
      <dgm:prSet presAssocID="{BB71A4A1-27A7-4F3E-A3DD-6740073996BF}" presName="thickLine" presStyleLbl="alignNode1" presStyleIdx="3" presStyleCnt="5"/>
      <dgm:spPr/>
    </dgm:pt>
    <dgm:pt modelId="{906E046D-102D-4B06-B842-572F6A2F5FF5}" type="pres">
      <dgm:prSet presAssocID="{BB71A4A1-27A7-4F3E-A3DD-6740073996BF}" presName="horz1" presStyleCnt="0"/>
      <dgm:spPr/>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pt>
    <dgm:pt modelId="{0DEF5F0B-A614-4411-BA33-C0B053697FCC}" type="pres">
      <dgm:prSet presAssocID="{831E509E-618C-426A-87D9-C91DD6836A26}" presName="thickLine" presStyleLbl="alignNode1" presStyleIdx="4" presStyleCnt="5"/>
      <dgm:spPr/>
    </dgm:pt>
    <dgm:pt modelId="{A78F0E5D-78C6-4173-A0B2-B31F25002D02}" type="pres">
      <dgm:prSet presAssocID="{831E509E-618C-426A-87D9-C91DD6836A26}" presName="horz1" presStyleCnt="0"/>
      <dgm:spPr/>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D4D4D94A-5E9D-42F1-9255-6CF3010E419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703CC7A-4AE5-41B0-83B9-2835017A448D}">
      <dgm:prSet phldrT="[Text]"/>
      <dgm:spPr>
        <a:gradFill rotWithShape="0">
          <a:gsLst>
            <a:gs pos="100000">
              <a:srgbClr val="D0E600"/>
            </a:gs>
            <a:gs pos="0">
              <a:srgbClr val="788500"/>
            </a:gs>
          </a:gsLst>
          <a:lin ang="2700000" scaled="1"/>
        </a:gradFill>
      </dgm:spPr>
      <dgm:t>
        <a:bodyPr/>
        <a:lstStyle/>
        <a:p>
          <a:r>
            <a:rPr lang="en-US" b="1" i="0" u="none" baseline="0" dirty="0" smtClean="0">
              <a:solidFill>
                <a:schemeClr val="tx1"/>
              </a:solidFill>
              <a:effectLst/>
              <a:latin typeface="+mn-lt"/>
              <a:ea typeface="+mn-ea"/>
              <a:cs typeface="+mn-cs"/>
            </a:rPr>
            <a:t>Honeywell &amp; </a:t>
          </a:r>
          <a:r>
            <a:rPr lang="en-US" b="1" i="0" u="none" baseline="0" dirty="0" err="1" smtClean="0">
              <a:solidFill>
                <a:schemeClr val="tx1"/>
              </a:solidFill>
              <a:effectLst/>
              <a:latin typeface="+mn-lt"/>
              <a:ea typeface="+mn-ea"/>
              <a:cs typeface="+mn-cs"/>
            </a:rPr>
            <a:t>Nextnine</a:t>
          </a:r>
          <a:endParaRPr lang="en-US" b="1" i="0" u="none" baseline="0" dirty="0">
            <a:solidFill>
              <a:schemeClr val="tx1"/>
            </a:solidFill>
            <a:effectLst/>
            <a:latin typeface="+mn-lt"/>
            <a:ea typeface="+mn-ea"/>
            <a:cs typeface="+mn-cs"/>
          </a:endParaRPr>
        </a:p>
      </dgm:t>
    </dgm:pt>
    <dgm:pt modelId="{632D8DD0-8AA3-4619-BACB-51CED4F3D058}" type="parTrans" cxnId="{8513F195-637C-4EC8-B49E-5966DFF81050}">
      <dgm:prSet/>
      <dgm:spPr/>
      <dgm:t>
        <a:bodyPr/>
        <a:lstStyle/>
        <a:p>
          <a:endParaRPr lang="en-US"/>
        </a:p>
      </dgm:t>
    </dgm:pt>
    <dgm:pt modelId="{F4D6BB8A-AC2F-44D4-9EBE-0C28B7ADD7C8}" type="sibTrans" cxnId="{8513F195-637C-4EC8-B49E-5966DFF81050}">
      <dgm:prSet/>
      <dgm:spPr/>
      <dgm:t>
        <a:bodyPr/>
        <a:lstStyle/>
        <a:p>
          <a:endParaRPr lang="en-US"/>
        </a:p>
      </dgm:t>
    </dgm:pt>
    <dgm:pt modelId="{5CC50A9E-A2DB-41E8-8DDF-CE50113DDE96}">
      <dgm:prSet phldrT="[Text]"/>
      <dgm:spPr>
        <a:gradFill rotWithShape="0">
          <a:gsLst>
            <a:gs pos="100000">
              <a:srgbClr val="D0E600"/>
            </a:gs>
            <a:gs pos="0">
              <a:srgbClr val="788500"/>
            </a:gs>
          </a:gsLst>
          <a:lin ang="2700000" scaled="1"/>
        </a:gradFill>
      </dgm:spPr>
      <dgm:t>
        <a:bodyPr anchor="ctr"/>
        <a:lstStyle/>
        <a:p>
          <a:r>
            <a:rPr lang="en-US" b="0" i="0" dirty="0" smtClean="0">
              <a:solidFill>
                <a:schemeClr val="tx1"/>
              </a:solidFill>
              <a:effectLst/>
              <a:latin typeface="+mn-lt"/>
              <a:ea typeface="+mn-ea"/>
              <a:cs typeface="+mn-cs"/>
            </a:rPr>
            <a:t>In June 2017, Honeywell announced that it has signed a definitive agreement to purchase </a:t>
          </a:r>
          <a:r>
            <a:rPr lang="en-US" b="0" i="0" dirty="0" err="1" smtClean="0">
              <a:solidFill>
                <a:schemeClr val="tx1"/>
              </a:solidFill>
              <a:effectLst/>
              <a:latin typeface="+mn-lt"/>
              <a:ea typeface="+mn-ea"/>
              <a:cs typeface="+mn-cs"/>
            </a:rPr>
            <a:t>Nextnine</a:t>
          </a:r>
          <a:r>
            <a:rPr lang="en-US" b="0" i="0" dirty="0" smtClean="0">
              <a:solidFill>
                <a:schemeClr val="tx1"/>
              </a:solidFill>
              <a:effectLst/>
              <a:latin typeface="+mn-lt"/>
              <a:ea typeface="+mn-ea"/>
              <a:cs typeface="+mn-cs"/>
            </a:rPr>
            <a:t>, a privately held provider of security management solutions and technologies for industrial cyber security. </a:t>
          </a:r>
          <a:endParaRPr lang="en-US" dirty="0"/>
        </a:p>
      </dgm:t>
    </dgm:pt>
    <dgm:pt modelId="{B5372A4A-FF40-4ECF-8685-49CA3CF0FF7D}" type="parTrans" cxnId="{65D43476-0204-4BCA-8DC2-AF2298369A93}">
      <dgm:prSet/>
      <dgm:spPr/>
      <dgm:t>
        <a:bodyPr/>
        <a:lstStyle/>
        <a:p>
          <a:endParaRPr lang="en-US"/>
        </a:p>
      </dgm:t>
    </dgm:pt>
    <dgm:pt modelId="{AAB67421-AF14-4EA4-A9E0-DEAC10E3E8EF}" type="sibTrans" cxnId="{65D43476-0204-4BCA-8DC2-AF2298369A93}">
      <dgm:prSet/>
      <dgm:spPr/>
      <dgm:t>
        <a:bodyPr/>
        <a:lstStyle/>
        <a:p>
          <a:endParaRPr lang="en-US"/>
        </a:p>
      </dgm:t>
    </dgm:pt>
    <dgm:pt modelId="{B001EFAE-E69D-4711-BBEB-5BFB834E12E1}">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lstStyle/>
        <a:p>
          <a:r>
            <a:rPr lang="en-US" b="1" i="0" u="none" baseline="0" dirty="0" smtClean="0">
              <a:solidFill>
                <a:schemeClr val="tx1"/>
              </a:solidFill>
              <a:effectLst/>
              <a:latin typeface="+mn-lt"/>
              <a:ea typeface="+mn-ea"/>
              <a:cs typeface="+mn-cs"/>
            </a:rPr>
            <a:t>Baidu &amp; </a:t>
          </a:r>
          <a:r>
            <a:rPr lang="en-US" b="1" i="0" u="none" baseline="0" dirty="0" err="1" smtClean="0">
              <a:solidFill>
                <a:schemeClr val="tx1"/>
              </a:solidFill>
              <a:effectLst/>
              <a:latin typeface="+mn-lt"/>
              <a:ea typeface="+mn-ea"/>
              <a:cs typeface="+mn-cs"/>
            </a:rPr>
            <a:t>xPerception</a:t>
          </a:r>
          <a:endParaRPr lang="en-US" b="1" i="0" u="none" baseline="0" dirty="0">
            <a:solidFill>
              <a:schemeClr val="tx1"/>
            </a:solidFill>
            <a:effectLst/>
            <a:latin typeface="+mn-lt"/>
            <a:ea typeface="+mn-ea"/>
            <a:cs typeface="+mn-cs"/>
          </a:endParaRPr>
        </a:p>
      </dgm:t>
    </dgm:pt>
    <dgm:pt modelId="{2147C324-394E-4235-A4AA-511587CB7612}" type="parTrans" cxnId="{DB6BDB5B-923C-45C5-A9C3-A9FDCB3C3D37}">
      <dgm:prSet/>
      <dgm:spPr/>
      <dgm:t>
        <a:bodyPr/>
        <a:lstStyle/>
        <a:p>
          <a:endParaRPr lang="en-US"/>
        </a:p>
      </dgm:t>
    </dgm:pt>
    <dgm:pt modelId="{DBA101CF-4F6D-48E2-AD23-6470DBD95238}" type="sibTrans" cxnId="{DB6BDB5B-923C-45C5-A9C3-A9FDCB3C3D37}">
      <dgm:prSet/>
      <dgm:spPr/>
      <dgm:t>
        <a:bodyPr/>
        <a:lstStyle/>
        <a:p>
          <a:endParaRPr lang="en-US"/>
        </a:p>
      </dgm:t>
    </dgm:pt>
    <dgm:pt modelId="{6AEE4BAC-6F56-4F85-A6EA-70AA2AD0F442}">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nchor="ctr"/>
        <a:lstStyle/>
        <a:p>
          <a:pPr rtl="0"/>
          <a:r>
            <a:rPr lang="en-US" b="0" i="0" u="none" dirty="0" smtClean="0">
              <a:solidFill>
                <a:schemeClr val="tx1"/>
              </a:solidFill>
              <a:effectLst/>
              <a:latin typeface="+mn-lt"/>
              <a:ea typeface="+mn-ea"/>
              <a:cs typeface="+mn-cs"/>
            </a:rPr>
            <a:t>In April 2017, Baidu</a:t>
          </a:r>
          <a:r>
            <a:rPr lang="en-US" b="0" i="0" u="none" baseline="0" dirty="0" smtClean="0">
              <a:solidFill>
                <a:schemeClr val="tx1"/>
              </a:solidFill>
              <a:effectLst/>
              <a:latin typeface="+mn-lt"/>
              <a:ea typeface="+mn-ea"/>
              <a:cs typeface="+mn-cs"/>
            </a:rPr>
            <a:t> </a:t>
          </a:r>
          <a:r>
            <a:rPr lang="en-IN" b="0" i="0" dirty="0" smtClean="0">
              <a:solidFill>
                <a:schemeClr val="tx1"/>
              </a:solidFill>
              <a:effectLst/>
              <a:latin typeface="+mn-lt"/>
              <a:ea typeface="+mn-ea"/>
              <a:cs typeface="+mn-cs"/>
            </a:rPr>
            <a:t>acquired US-based computer vision start-up </a:t>
          </a:r>
          <a:r>
            <a:rPr lang="en-IN" b="0" i="0" dirty="0" err="1" smtClean="0">
              <a:solidFill>
                <a:schemeClr val="tx1"/>
              </a:solidFill>
              <a:effectLst/>
              <a:latin typeface="+mn-lt"/>
              <a:ea typeface="+mn-ea"/>
              <a:cs typeface="+mn-cs"/>
            </a:rPr>
            <a:t>xPerception</a:t>
          </a:r>
          <a:r>
            <a:rPr lang="en-IN" b="0" i="0" dirty="0" smtClean="0">
              <a:solidFill>
                <a:schemeClr val="tx1"/>
              </a:solidFill>
              <a:effectLst/>
              <a:latin typeface="+mn-lt"/>
              <a:ea typeface="+mn-ea"/>
              <a:cs typeface="+mn-cs"/>
            </a:rPr>
            <a:t> to further its AI efforts.</a:t>
          </a:r>
          <a:endParaRPr lang="en-US" dirty="0"/>
        </a:p>
      </dgm:t>
    </dgm:pt>
    <dgm:pt modelId="{F5EF75BD-2089-4AF7-8F6A-5B2AEA2D444F}" type="parTrans" cxnId="{8AE96D08-F46D-46FB-BCC8-C84AC7FE8FF0}">
      <dgm:prSet/>
      <dgm:spPr/>
      <dgm:t>
        <a:bodyPr/>
        <a:lstStyle/>
        <a:p>
          <a:endParaRPr lang="en-US"/>
        </a:p>
      </dgm:t>
    </dgm:pt>
    <dgm:pt modelId="{87F771EA-D614-4413-8F4B-A80AA9F4F2E8}" type="sibTrans" cxnId="{8AE96D08-F46D-46FB-BCC8-C84AC7FE8FF0}">
      <dgm:prSet/>
      <dgm:spPr/>
      <dgm:t>
        <a:bodyPr/>
        <a:lstStyle/>
        <a:p>
          <a:endParaRPr lang="en-US"/>
        </a:p>
      </dgm:t>
    </dgm:pt>
    <dgm:pt modelId="{7DC20C86-91CA-4B0F-B038-84CF80A05835}">
      <dgm:prSet phldrT="[Tex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lstStyle/>
        <a:p>
          <a:r>
            <a:rPr lang="en-IN" b="1" i="0" u="none" baseline="0" dirty="0" err="1" smtClean="0">
              <a:solidFill>
                <a:schemeClr val="tx1"/>
              </a:solidFill>
              <a:effectLst/>
              <a:latin typeface="+mn-lt"/>
              <a:ea typeface="+mn-ea"/>
              <a:cs typeface="+mn-cs"/>
            </a:rPr>
            <a:t>SiriusXM</a:t>
          </a:r>
          <a:r>
            <a:rPr lang="en-IN" b="1" i="0" u="none" baseline="0" dirty="0" smtClean="0">
              <a:solidFill>
                <a:schemeClr val="tx1"/>
              </a:solidFill>
              <a:effectLst/>
              <a:latin typeface="+mn-lt"/>
              <a:ea typeface="+mn-ea"/>
              <a:cs typeface="+mn-cs"/>
            </a:rPr>
            <a:t> &amp; Automatic</a:t>
          </a:r>
          <a:endParaRPr lang="en-US" u="none" dirty="0"/>
        </a:p>
      </dgm:t>
    </dgm:pt>
    <dgm:pt modelId="{A2AE7270-19F4-4B1A-A186-C7F81C25E1ED}" type="parTrans" cxnId="{19600F9D-7721-4DC7-A89D-C53023A446DE}">
      <dgm:prSet/>
      <dgm:spPr/>
      <dgm:t>
        <a:bodyPr/>
        <a:lstStyle/>
        <a:p>
          <a:endParaRPr lang="en-US"/>
        </a:p>
      </dgm:t>
    </dgm:pt>
    <dgm:pt modelId="{7E6F06EA-7C3B-4FAE-8E9B-638D2D5D2856}" type="sibTrans" cxnId="{19600F9D-7721-4DC7-A89D-C53023A446DE}">
      <dgm:prSet/>
      <dgm:spPr/>
      <dgm:t>
        <a:bodyPr/>
        <a:lstStyle/>
        <a:p>
          <a:endParaRPr lang="en-US"/>
        </a:p>
      </dgm:t>
    </dgm:pt>
    <dgm:pt modelId="{534A660E-B97E-45C0-A6E1-CD0C55733DF1}">
      <dgm:prSet phldrT="[Tex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lstStyle/>
        <a:p>
          <a:r>
            <a:rPr lang="en-IN" b="1" i="0" u="none" baseline="0" dirty="0" smtClean="0">
              <a:solidFill>
                <a:schemeClr val="tx1"/>
              </a:solidFill>
              <a:effectLst/>
              <a:latin typeface="+mn-lt"/>
              <a:ea typeface="+mn-ea"/>
              <a:cs typeface="+mn-cs"/>
            </a:rPr>
            <a:t>Altair &amp; </a:t>
          </a:r>
          <a:r>
            <a:rPr lang="en-IN" b="1" i="0" u="none" baseline="0" dirty="0" err="1" smtClean="0">
              <a:solidFill>
                <a:schemeClr val="tx1"/>
              </a:solidFill>
              <a:effectLst/>
              <a:latin typeface="+mn-lt"/>
              <a:ea typeface="+mn-ea"/>
              <a:cs typeface="+mn-cs"/>
            </a:rPr>
            <a:t>MODELiiS</a:t>
          </a:r>
          <a:endParaRPr lang="en-US" b="1" i="0" u="none" baseline="0" dirty="0">
            <a:solidFill>
              <a:schemeClr val="tx1"/>
            </a:solidFill>
            <a:effectLst/>
            <a:latin typeface="+mn-lt"/>
            <a:ea typeface="+mn-ea"/>
            <a:cs typeface="+mn-cs"/>
          </a:endParaRPr>
        </a:p>
      </dgm:t>
    </dgm:pt>
    <dgm:pt modelId="{5AEA6FD9-DF79-46C4-A4D6-AA7765996C17}" type="parTrans" cxnId="{E7D16F3D-36F0-4FE1-8BA8-5B52C0BA9F7D}">
      <dgm:prSet/>
      <dgm:spPr/>
      <dgm:t>
        <a:bodyPr/>
        <a:lstStyle/>
        <a:p>
          <a:endParaRPr lang="en-US"/>
        </a:p>
      </dgm:t>
    </dgm:pt>
    <dgm:pt modelId="{42FCBF05-793D-43C4-98D5-E67333135B48}" type="sibTrans" cxnId="{E7D16F3D-36F0-4FE1-8BA8-5B52C0BA9F7D}">
      <dgm:prSet/>
      <dgm:spPr/>
      <dgm:t>
        <a:bodyPr/>
        <a:lstStyle/>
        <a:p>
          <a:endParaRPr lang="en-US"/>
        </a:p>
      </dgm:t>
    </dgm:pt>
    <dgm:pt modelId="{AA687EE4-0337-4148-A4D4-FA7F070303CB}">
      <dgm:prSet phldrT="[Tex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lstStyle/>
        <a:p>
          <a:r>
            <a:rPr lang="en-IN" b="1" i="0" u="none" baseline="0" dirty="0" err="1" smtClean="0">
              <a:solidFill>
                <a:schemeClr val="tx1"/>
              </a:solidFill>
              <a:effectLst/>
              <a:latin typeface="+mn-lt"/>
              <a:ea typeface="+mn-ea"/>
              <a:cs typeface="+mn-cs"/>
            </a:rPr>
            <a:t>EarthBend</a:t>
          </a:r>
          <a:r>
            <a:rPr lang="en-IN" b="1" i="0" u="none" baseline="0" dirty="0" smtClean="0">
              <a:solidFill>
                <a:schemeClr val="tx1"/>
              </a:solidFill>
              <a:effectLst/>
              <a:latin typeface="+mn-lt"/>
              <a:ea typeface="+mn-ea"/>
              <a:cs typeface="+mn-cs"/>
            </a:rPr>
            <a:t> &amp; Clear2there</a:t>
          </a:r>
          <a:endParaRPr lang="en-US" b="1" i="0" u="none" baseline="0" dirty="0">
            <a:solidFill>
              <a:schemeClr val="tx1"/>
            </a:solidFill>
            <a:effectLst/>
            <a:latin typeface="+mn-lt"/>
            <a:ea typeface="+mn-ea"/>
            <a:cs typeface="+mn-cs"/>
          </a:endParaRPr>
        </a:p>
      </dgm:t>
    </dgm:pt>
    <dgm:pt modelId="{D5A9B2A9-B5BC-4549-A8E3-C323D553DC55}" type="parTrans" cxnId="{49496AFB-DF49-4627-B786-260C19B16B91}">
      <dgm:prSet/>
      <dgm:spPr/>
      <dgm:t>
        <a:bodyPr/>
        <a:lstStyle/>
        <a:p>
          <a:endParaRPr lang="en-US"/>
        </a:p>
      </dgm:t>
    </dgm:pt>
    <dgm:pt modelId="{BBE95E0C-830A-44F7-9F0F-200759469399}" type="sibTrans" cxnId="{49496AFB-DF49-4627-B786-260C19B16B91}">
      <dgm:prSet/>
      <dgm:spPr/>
      <dgm:t>
        <a:bodyPr/>
        <a:lstStyle/>
        <a:p>
          <a:endParaRPr lang="en-US"/>
        </a:p>
      </dgm:t>
    </dgm:pt>
    <dgm:pt modelId="{E8CC5F3D-2344-40AC-B040-507E69631795}">
      <dgm:prSe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nchor="ctr"/>
        <a:lstStyle/>
        <a:p>
          <a:pPr rtl="0"/>
          <a:r>
            <a:rPr lang="en-IN" b="0" i="0" u="none" baseline="0" dirty="0" smtClean="0">
              <a:solidFill>
                <a:schemeClr val="tx1"/>
              </a:solidFill>
              <a:effectLst/>
              <a:latin typeface="+mn-lt"/>
              <a:ea typeface="+mn-ea"/>
              <a:cs typeface="+mn-cs"/>
            </a:rPr>
            <a:t>In April 2017, </a:t>
          </a:r>
          <a:r>
            <a:rPr lang="en-IN" b="0" i="0" u="none" baseline="0" dirty="0" err="1" smtClean="0">
              <a:solidFill>
                <a:schemeClr val="tx1"/>
              </a:solidFill>
              <a:effectLst/>
              <a:latin typeface="+mn-lt"/>
              <a:ea typeface="+mn-ea"/>
              <a:cs typeface="+mn-cs"/>
            </a:rPr>
            <a:t>EarthBend</a:t>
          </a:r>
          <a:r>
            <a:rPr lang="en-IN" b="0" i="0" u="none" baseline="0" dirty="0" smtClean="0">
              <a:solidFill>
                <a:schemeClr val="tx1"/>
              </a:solidFill>
              <a:effectLst/>
              <a:latin typeface="+mn-lt"/>
              <a:ea typeface="+mn-ea"/>
              <a:cs typeface="+mn-cs"/>
            </a:rPr>
            <a:t>, a value-added distributor of business telecommunications and IT solutions, announced that it has acquired Clear2there, a provider of advanced video surveillance, smart-home, smart-business, smart-farm applications, and Internet of Things (</a:t>
          </a:r>
          <a:r>
            <a:rPr lang="en-IN" b="0" i="0" u="none" baseline="0" dirty="0" err="1" smtClean="0">
              <a:solidFill>
                <a:schemeClr val="tx1"/>
              </a:solidFill>
              <a:effectLst/>
              <a:latin typeface="+mn-lt"/>
              <a:ea typeface="+mn-ea"/>
              <a:cs typeface="+mn-cs"/>
            </a:rPr>
            <a:t>IoT</a:t>
          </a:r>
          <a:r>
            <a:rPr lang="en-IN" b="0" i="0" u="none" baseline="0" dirty="0" smtClean="0">
              <a:solidFill>
                <a:schemeClr val="tx1"/>
              </a:solidFill>
              <a:effectLst/>
              <a:latin typeface="+mn-lt"/>
              <a:ea typeface="+mn-ea"/>
              <a:cs typeface="+mn-cs"/>
            </a:rPr>
            <a:t>) solutions for service providers and enterprises.</a:t>
          </a:r>
          <a:endParaRPr lang="en-US" b="0" i="0" u="none" baseline="0" dirty="0">
            <a:solidFill>
              <a:schemeClr val="tx1"/>
            </a:solidFill>
            <a:effectLst/>
            <a:latin typeface="+mn-lt"/>
            <a:ea typeface="+mn-ea"/>
            <a:cs typeface="+mn-cs"/>
          </a:endParaRPr>
        </a:p>
      </dgm:t>
    </dgm:pt>
    <dgm:pt modelId="{AA705AE9-62D0-4242-9002-5F94FEEDF43A}" type="parTrans" cxnId="{73E202A3-EDC8-4AFE-9A43-D8D95307B9DA}">
      <dgm:prSet/>
      <dgm:spPr/>
      <dgm:t>
        <a:bodyPr/>
        <a:lstStyle/>
        <a:p>
          <a:endParaRPr lang="en-US"/>
        </a:p>
      </dgm:t>
    </dgm:pt>
    <dgm:pt modelId="{FF84389B-1B93-4D75-9A20-E031B7F0C3B7}" type="sibTrans" cxnId="{73E202A3-EDC8-4AFE-9A43-D8D95307B9DA}">
      <dgm:prSet/>
      <dgm:spPr/>
      <dgm:t>
        <a:bodyPr/>
        <a:lstStyle/>
        <a:p>
          <a:endParaRPr lang="en-US"/>
        </a:p>
      </dgm:t>
    </dgm:pt>
    <dgm:pt modelId="{7D7B61DC-CF55-4BFF-A618-8BF489593AFB}">
      <dgm:prSe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nchor="ctr"/>
        <a:lstStyle/>
        <a:p>
          <a:pPr rtl="0"/>
          <a:r>
            <a:rPr lang="en-IN" b="0" i="0" u="none" smtClean="0">
              <a:solidFill>
                <a:schemeClr val="tx1"/>
              </a:solidFill>
              <a:effectLst/>
              <a:latin typeface="+mn-lt"/>
              <a:ea typeface="+mn-ea"/>
              <a:cs typeface="+mn-cs"/>
            </a:rPr>
            <a:t>In May 2017, Altair </a:t>
          </a:r>
          <a:r>
            <a:rPr lang="en-IN" b="0" i="0" smtClean="0">
              <a:solidFill>
                <a:schemeClr val="tx1"/>
              </a:solidFill>
              <a:effectLst/>
              <a:latin typeface="+mn-lt"/>
              <a:ea typeface="+mn-ea"/>
              <a:cs typeface="+mn-cs"/>
            </a:rPr>
            <a:t>acquired MODELiiS, a supplier of electronic design automation software for circuit modelling, system design, and simulation tools based in Grenoble, France. Capitalizing on strong expertise in digital and analog domains, their solutions are geared toward the Internet of Things (IoT), autonomous vehicles, and complex hybrid systems. </a:t>
          </a:r>
          <a:endParaRPr lang="en-US"/>
        </a:p>
      </dgm:t>
    </dgm:pt>
    <dgm:pt modelId="{6748DB31-F6AD-4C2A-BD9F-F26535831A2C}" type="parTrans" cxnId="{94D058B8-ED1D-42FC-BCF5-3F1D47F0D98A}">
      <dgm:prSet/>
      <dgm:spPr/>
    </dgm:pt>
    <dgm:pt modelId="{45EE6DD7-F9F6-479C-950B-245413A7E4CB}" type="sibTrans" cxnId="{94D058B8-ED1D-42FC-BCF5-3F1D47F0D98A}">
      <dgm:prSet/>
      <dgm:spPr/>
    </dgm:pt>
    <dgm:pt modelId="{F7D1A75E-538B-4C77-94EB-B95A7AC9AAF6}">
      <dgm:prSe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nchor="ctr"/>
        <a:lstStyle/>
        <a:p>
          <a:pPr rtl="0"/>
          <a:r>
            <a:rPr lang="en-IN" b="0" i="0" u="none" baseline="0" dirty="0" smtClean="0">
              <a:solidFill>
                <a:schemeClr val="tx1"/>
              </a:solidFill>
              <a:effectLst/>
              <a:latin typeface="+mn-lt"/>
              <a:ea typeface="+mn-ea"/>
              <a:cs typeface="+mn-cs"/>
            </a:rPr>
            <a:t>In April 2017, </a:t>
          </a:r>
          <a:r>
            <a:rPr lang="en-IN" b="0" i="0" dirty="0" err="1" smtClean="0">
              <a:solidFill>
                <a:schemeClr val="tx1"/>
              </a:solidFill>
              <a:effectLst/>
              <a:latin typeface="+mn-lt"/>
              <a:ea typeface="+mn-ea"/>
              <a:cs typeface="+mn-cs"/>
            </a:rPr>
            <a:t>SiriusXM</a:t>
          </a:r>
          <a:r>
            <a:rPr lang="en-IN" b="0" i="0" dirty="0" smtClean="0">
              <a:solidFill>
                <a:schemeClr val="tx1"/>
              </a:solidFill>
              <a:effectLst/>
              <a:latin typeface="+mn-lt"/>
              <a:ea typeface="+mn-ea"/>
              <a:cs typeface="+mn-cs"/>
            </a:rPr>
            <a:t> acquired Automatic, the maker of the Automatic Pro and Automatic </a:t>
          </a:r>
          <a:r>
            <a:rPr lang="en-IN" b="0" i="0" dirty="0" err="1" smtClean="0">
              <a:solidFill>
                <a:schemeClr val="tx1"/>
              </a:solidFill>
              <a:effectLst/>
              <a:latin typeface="+mn-lt"/>
              <a:ea typeface="+mn-ea"/>
              <a:cs typeface="+mn-cs"/>
            </a:rPr>
            <a:t>Lite</a:t>
          </a:r>
          <a:r>
            <a:rPr lang="en-IN" b="0" i="0" dirty="0" smtClean="0">
              <a:solidFill>
                <a:schemeClr val="tx1"/>
              </a:solidFill>
              <a:effectLst/>
              <a:latin typeface="+mn-lt"/>
              <a:ea typeface="+mn-ea"/>
              <a:cs typeface="+mn-cs"/>
            </a:rPr>
            <a:t> connected car OBD-II port accessories, for over $100M.</a:t>
          </a:r>
          <a:endParaRPr lang="en-US" dirty="0"/>
        </a:p>
      </dgm:t>
    </dgm:pt>
    <dgm:pt modelId="{5275CBDA-F736-4E13-ADEC-754CFF1770C0}" type="parTrans" cxnId="{9A7DE3F9-A7A8-4CBD-A1B8-362E0F2A6D44}">
      <dgm:prSet/>
      <dgm:spPr/>
    </dgm:pt>
    <dgm:pt modelId="{3EFD4A07-D3B3-4152-9FE7-56ACF4942435}" type="sibTrans" cxnId="{9A7DE3F9-A7A8-4CBD-A1B8-362E0F2A6D44}">
      <dgm:prSet/>
      <dgm:spPr/>
    </dgm:pt>
    <dgm:pt modelId="{C2237410-B007-488C-B04A-2DA72B83ECE0}" type="pres">
      <dgm:prSet presAssocID="{D4D4D94A-5E9D-42F1-9255-6CF3010E419A}" presName="Name0" presStyleCnt="0">
        <dgm:presLayoutVars>
          <dgm:dir/>
          <dgm:animLvl val="lvl"/>
          <dgm:resizeHandles/>
        </dgm:presLayoutVars>
      </dgm:prSet>
      <dgm:spPr/>
      <dgm:t>
        <a:bodyPr/>
        <a:lstStyle/>
        <a:p>
          <a:endParaRPr lang="en-US"/>
        </a:p>
      </dgm:t>
    </dgm:pt>
    <dgm:pt modelId="{10E0BFCC-14D8-4821-AC81-39CB87C659B5}" type="pres">
      <dgm:prSet presAssocID="{C703CC7A-4AE5-41B0-83B9-2835017A448D}" presName="linNode" presStyleCnt="0"/>
      <dgm:spPr/>
    </dgm:pt>
    <dgm:pt modelId="{3768AAE1-6A6A-4A30-B147-66B137C11DCF}" type="pres">
      <dgm:prSet presAssocID="{C703CC7A-4AE5-41B0-83B9-2835017A448D}" presName="parentShp" presStyleLbl="node1" presStyleIdx="0" presStyleCnt="5">
        <dgm:presLayoutVars>
          <dgm:bulletEnabled val="1"/>
        </dgm:presLayoutVars>
      </dgm:prSet>
      <dgm:spPr/>
      <dgm:t>
        <a:bodyPr/>
        <a:lstStyle/>
        <a:p>
          <a:endParaRPr lang="en-US"/>
        </a:p>
      </dgm:t>
    </dgm:pt>
    <dgm:pt modelId="{3F65378C-BAA4-4853-BBF6-1EC507CE07F6}" type="pres">
      <dgm:prSet presAssocID="{C703CC7A-4AE5-41B0-83B9-2835017A448D}" presName="childShp" presStyleLbl="bgAccFollowNode1" presStyleIdx="0" presStyleCnt="5">
        <dgm:presLayoutVars>
          <dgm:bulletEnabled val="1"/>
        </dgm:presLayoutVars>
      </dgm:prSet>
      <dgm:spPr/>
      <dgm:t>
        <a:bodyPr/>
        <a:lstStyle/>
        <a:p>
          <a:endParaRPr lang="en-US"/>
        </a:p>
      </dgm:t>
    </dgm:pt>
    <dgm:pt modelId="{68031B09-D01C-4728-9264-DEB7A10C18F2}" type="pres">
      <dgm:prSet presAssocID="{F4D6BB8A-AC2F-44D4-9EBE-0C28B7ADD7C8}" presName="spacing" presStyleCnt="0"/>
      <dgm:spPr/>
    </dgm:pt>
    <dgm:pt modelId="{F0B78688-BBA2-42D8-A14D-F850579A19BF}" type="pres">
      <dgm:prSet presAssocID="{B001EFAE-E69D-4711-BBEB-5BFB834E12E1}" presName="linNode" presStyleCnt="0"/>
      <dgm:spPr/>
    </dgm:pt>
    <dgm:pt modelId="{447E69CE-70F6-4C5D-A937-C4BD6A8CC0E2}" type="pres">
      <dgm:prSet presAssocID="{B001EFAE-E69D-4711-BBEB-5BFB834E12E1}" presName="parentShp" presStyleLbl="node1" presStyleIdx="1" presStyleCnt="5">
        <dgm:presLayoutVars>
          <dgm:bulletEnabled val="1"/>
        </dgm:presLayoutVars>
      </dgm:prSet>
      <dgm:spPr/>
      <dgm:t>
        <a:bodyPr/>
        <a:lstStyle/>
        <a:p>
          <a:endParaRPr lang="en-US"/>
        </a:p>
      </dgm:t>
    </dgm:pt>
    <dgm:pt modelId="{9123F20C-8615-4A8E-AA18-9BBC370AAD57}" type="pres">
      <dgm:prSet presAssocID="{B001EFAE-E69D-4711-BBEB-5BFB834E12E1}" presName="childShp" presStyleLbl="bgAccFollowNode1" presStyleIdx="1" presStyleCnt="5">
        <dgm:presLayoutVars>
          <dgm:bulletEnabled val="1"/>
        </dgm:presLayoutVars>
      </dgm:prSet>
      <dgm:spPr/>
      <dgm:t>
        <a:bodyPr/>
        <a:lstStyle/>
        <a:p>
          <a:endParaRPr lang="en-US"/>
        </a:p>
      </dgm:t>
    </dgm:pt>
    <dgm:pt modelId="{4FF3D841-C699-42AE-98BF-5F0C239ED451}" type="pres">
      <dgm:prSet presAssocID="{DBA101CF-4F6D-48E2-AD23-6470DBD95238}" presName="spacing" presStyleCnt="0"/>
      <dgm:spPr/>
    </dgm:pt>
    <dgm:pt modelId="{9C562492-8A7E-46FA-A96E-20D2B6DEB5C0}" type="pres">
      <dgm:prSet presAssocID="{7DC20C86-91CA-4B0F-B038-84CF80A05835}" presName="linNode" presStyleCnt="0"/>
      <dgm:spPr/>
    </dgm:pt>
    <dgm:pt modelId="{BAFA4394-0545-4AFC-8437-B03AA961A6E8}" type="pres">
      <dgm:prSet presAssocID="{7DC20C86-91CA-4B0F-B038-84CF80A05835}" presName="parentShp" presStyleLbl="node1" presStyleIdx="2" presStyleCnt="5">
        <dgm:presLayoutVars>
          <dgm:bulletEnabled val="1"/>
        </dgm:presLayoutVars>
      </dgm:prSet>
      <dgm:spPr/>
      <dgm:t>
        <a:bodyPr/>
        <a:lstStyle/>
        <a:p>
          <a:endParaRPr lang="en-US"/>
        </a:p>
      </dgm:t>
    </dgm:pt>
    <dgm:pt modelId="{57923586-805E-4F48-B60D-81E9BDC0C8E2}" type="pres">
      <dgm:prSet presAssocID="{7DC20C86-91CA-4B0F-B038-84CF80A05835}" presName="childShp" presStyleLbl="bgAccFollowNode1" presStyleIdx="2" presStyleCnt="5">
        <dgm:presLayoutVars>
          <dgm:bulletEnabled val="1"/>
        </dgm:presLayoutVars>
      </dgm:prSet>
      <dgm:spPr/>
      <dgm:t>
        <a:bodyPr/>
        <a:lstStyle/>
        <a:p>
          <a:endParaRPr lang="en-US"/>
        </a:p>
      </dgm:t>
    </dgm:pt>
    <dgm:pt modelId="{D1790DA5-90FA-4AE5-AF39-7921D0CC0DAC}" type="pres">
      <dgm:prSet presAssocID="{7E6F06EA-7C3B-4FAE-8E9B-638D2D5D2856}" presName="spacing" presStyleCnt="0"/>
      <dgm:spPr/>
    </dgm:pt>
    <dgm:pt modelId="{C3B1FC7D-8BAC-4E8B-8BFC-8C224649F017}" type="pres">
      <dgm:prSet presAssocID="{534A660E-B97E-45C0-A6E1-CD0C55733DF1}" presName="linNode" presStyleCnt="0"/>
      <dgm:spPr/>
    </dgm:pt>
    <dgm:pt modelId="{B73E8B8F-57B9-4D4B-9392-9FCE8FF750E9}" type="pres">
      <dgm:prSet presAssocID="{534A660E-B97E-45C0-A6E1-CD0C55733DF1}" presName="parentShp" presStyleLbl="node1" presStyleIdx="3" presStyleCnt="5">
        <dgm:presLayoutVars>
          <dgm:bulletEnabled val="1"/>
        </dgm:presLayoutVars>
      </dgm:prSet>
      <dgm:spPr/>
      <dgm:t>
        <a:bodyPr/>
        <a:lstStyle/>
        <a:p>
          <a:endParaRPr lang="en-US"/>
        </a:p>
      </dgm:t>
    </dgm:pt>
    <dgm:pt modelId="{C54532F1-A643-40E7-A29D-C8E870B7BC9F}" type="pres">
      <dgm:prSet presAssocID="{534A660E-B97E-45C0-A6E1-CD0C55733DF1}" presName="childShp" presStyleLbl="bgAccFollowNode1" presStyleIdx="3" presStyleCnt="5">
        <dgm:presLayoutVars>
          <dgm:bulletEnabled val="1"/>
        </dgm:presLayoutVars>
      </dgm:prSet>
      <dgm:spPr/>
      <dgm:t>
        <a:bodyPr/>
        <a:lstStyle/>
        <a:p>
          <a:endParaRPr lang="en-US"/>
        </a:p>
      </dgm:t>
    </dgm:pt>
    <dgm:pt modelId="{E37AFCC0-4CA1-418E-8BB9-4091654BD6A3}" type="pres">
      <dgm:prSet presAssocID="{42FCBF05-793D-43C4-98D5-E67333135B48}" presName="spacing" presStyleCnt="0"/>
      <dgm:spPr/>
    </dgm:pt>
    <dgm:pt modelId="{9454A594-10B5-47E8-A688-A285DC04061E}" type="pres">
      <dgm:prSet presAssocID="{AA687EE4-0337-4148-A4D4-FA7F070303CB}" presName="linNode" presStyleCnt="0"/>
      <dgm:spPr/>
    </dgm:pt>
    <dgm:pt modelId="{30F9802A-5ABC-4907-A937-94D591F159CD}" type="pres">
      <dgm:prSet presAssocID="{AA687EE4-0337-4148-A4D4-FA7F070303CB}" presName="parentShp" presStyleLbl="node1" presStyleIdx="4" presStyleCnt="5">
        <dgm:presLayoutVars>
          <dgm:bulletEnabled val="1"/>
        </dgm:presLayoutVars>
      </dgm:prSet>
      <dgm:spPr/>
      <dgm:t>
        <a:bodyPr/>
        <a:lstStyle/>
        <a:p>
          <a:endParaRPr lang="en-US"/>
        </a:p>
      </dgm:t>
    </dgm:pt>
    <dgm:pt modelId="{5E732724-13AE-46C4-9795-23206A9F5239}" type="pres">
      <dgm:prSet presAssocID="{AA687EE4-0337-4148-A4D4-FA7F070303CB}" presName="childShp" presStyleLbl="bgAccFollowNode1" presStyleIdx="4" presStyleCnt="5">
        <dgm:presLayoutVars>
          <dgm:bulletEnabled val="1"/>
        </dgm:presLayoutVars>
      </dgm:prSet>
      <dgm:spPr/>
      <dgm:t>
        <a:bodyPr/>
        <a:lstStyle/>
        <a:p>
          <a:endParaRPr lang="en-US"/>
        </a:p>
      </dgm:t>
    </dgm:pt>
  </dgm:ptLst>
  <dgm:cxnLst>
    <dgm:cxn modelId="{73E202A3-EDC8-4AFE-9A43-D8D95307B9DA}" srcId="{AA687EE4-0337-4148-A4D4-FA7F070303CB}" destId="{E8CC5F3D-2344-40AC-B040-507E69631795}" srcOrd="0" destOrd="0" parTransId="{AA705AE9-62D0-4242-9002-5F94FEEDF43A}" sibTransId="{FF84389B-1B93-4D75-9A20-E031B7F0C3B7}"/>
    <dgm:cxn modelId="{BB69DB9D-AC32-4528-BD77-7E7CA759E1E1}" type="presOf" srcId="{D4D4D94A-5E9D-42F1-9255-6CF3010E419A}" destId="{C2237410-B007-488C-B04A-2DA72B83ECE0}" srcOrd="0" destOrd="0" presId="urn:microsoft.com/office/officeart/2005/8/layout/vList6"/>
    <dgm:cxn modelId="{9A7DE3F9-A7A8-4CBD-A1B8-362E0F2A6D44}" srcId="{7DC20C86-91CA-4B0F-B038-84CF80A05835}" destId="{F7D1A75E-538B-4C77-94EB-B95A7AC9AAF6}" srcOrd="0" destOrd="0" parTransId="{5275CBDA-F736-4E13-ADEC-754CFF1770C0}" sibTransId="{3EFD4A07-D3B3-4152-9FE7-56ACF4942435}"/>
    <dgm:cxn modelId="{164F2F19-76B3-4D48-91D9-E22F2901B295}" type="presOf" srcId="{7D7B61DC-CF55-4BFF-A618-8BF489593AFB}" destId="{C54532F1-A643-40E7-A29D-C8E870B7BC9F}" srcOrd="0" destOrd="0" presId="urn:microsoft.com/office/officeart/2005/8/layout/vList6"/>
    <dgm:cxn modelId="{17F16239-1E35-4ECA-A030-7C3497BACEC9}" type="presOf" srcId="{C703CC7A-4AE5-41B0-83B9-2835017A448D}" destId="{3768AAE1-6A6A-4A30-B147-66B137C11DCF}" srcOrd="0" destOrd="0" presId="urn:microsoft.com/office/officeart/2005/8/layout/vList6"/>
    <dgm:cxn modelId="{965208A3-2BFE-4614-AB22-3946E753F60D}" type="presOf" srcId="{7DC20C86-91CA-4B0F-B038-84CF80A05835}" destId="{BAFA4394-0545-4AFC-8437-B03AA961A6E8}" srcOrd="0" destOrd="0" presId="urn:microsoft.com/office/officeart/2005/8/layout/vList6"/>
    <dgm:cxn modelId="{075ACFED-E6E8-4DDB-A0B7-7E566CB66915}" type="presOf" srcId="{AA687EE4-0337-4148-A4D4-FA7F070303CB}" destId="{30F9802A-5ABC-4907-A937-94D591F159CD}" srcOrd="0" destOrd="0" presId="urn:microsoft.com/office/officeart/2005/8/layout/vList6"/>
    <dgm:cxn modelId="{DB6BDB5B-923C-45C5-A9C3-A9FDCB3C3D37}" srcId="{D4D4D94A-5E9D-42F1-9255-6CF3010E419A}" destId="{B001EFAE-E69D-4711-BBEB-5BFB834E12E1}" srcOrd="1" destOrd="0" parTransId="{2147C324-394E-4235-A4AA-511587CB7612}" sibTransId="{DBA101CF-4F6D-48E2-AD23-6470DBD95238}"/>
    <dgm:cxn modelId="{E1EFF314-1222-4535-94CB-A1A4F8B11D6E}" type="presOf" srcId="{E8CC5F3D-2344-40AC-B040-507E69631795}" destId="{5E732724-13AE-46C4-9795-23206A9F5239}" srcOrd="0" destOrd="0" presId="urn:microsoft.com/office/officeart/2005/8/layout/vList6"/>
    <dgm:cxn modelId="{753A8C2C-CDB9-4C63-8C6B-63FF74E9A41A}" type="presOf" srcId="{B001EFAE-E69D-4711-BBEB-5BFB834E12E1}" destId="{447E69CE-70F6-4C5D-A937-C4BD6A8CC0E2}" srcOrd="0" destOrd="0" presId="urn:microsoft.com/office/officeart/2005/8/layout/vList6"/>
    <dgm:cxn modelId="{49496AFB-DF49-4627-B786-260C19B16B91}" srcId="{D4D4D94A-5E9D-42F1-9255-6CF3010E419A}" destId="{AA687EE4-0337-4148-A4D4-FA7F070303CB}" srcOrd="4" destOrd="0" parTransId="{D5A9B2A9-B5BC-4549-A8E3-C323D553DC55}" sibTransId="{BBE95E0C-830A-44F7-9F0F-200759469399}"/>
    <dgm:cxn modelId="{8513F195-637C-4EC8-B49E-5966DFF81050}" srcId="{D4D4D94A-5E9D-42F1-9255-6CF3010E419A}" destId="{C703CC7A-4AE5-41B0-83B9-2835017A448D}" srcOrd="0" destOrd="0" parTransId="{632D8DD0-8AA3-4619-BACB-51CED4F3D058}" sibTransId="{F4D6BB8A-AC2F-44D4-9EBE-0C28B7ADD7C8}"/>
    <dgm:cxn modelId="{A1F921B1-2D31-4F93-9836-DEF01FFBBF62}" type="presOf" srcId="{6AEE4BAC-6F56-4F85-A6EA-70AA2AD0F442}" destId="{9123F20C-8615-4A8E-AA18-9BBC370AAD57}" srcOrd="0" destOrd="0" presId="urn:microsoft.com/office/officeart/2005/8/layout/vList6"/>
    <dgm:cxn modelId="{94D058B8-ED1D-42FC-BCF5-3F1D47F0D98A}" srcId="{534A660E-B97E-45C0-A6E1-CD0C55733DF1}" destId="{7D7B61DC-CF55-4BFF-A618-8BF489593AFB}" srcOrd="0" destOrd="0" parTransId="{6748DB31-F6AD-4C2A-BD9F-F26535831A2C}" sibTransId="{45EE6DD7-F9F6-479C-950B-245413A7E4CB}"/>
    <dgm:cxn modelId="{65D43476-0204-4BCA-8DC2-AF2298369A93}" srcId="{C703CC7A-4AE5-41B0-83B9-2835017A448D}" destId="{5CC50A9E-A2DB-41E8-8DDF-CE50113DDE96}" srcOrd="0" destOrd="0" parTransId="{B5372A4A-FF40-4ECF-8685-49CA3CF0FF7D}" sibTransId="{AAB67421-AF14-4EA4-A9E0-DEAC10E3E8EF}"/>
    <dgm:cxn modelId="{E7D16F3D-36F0-4FE1-8BA8-5B52C0BA9F7D}" srcId="{D4D4D94A-5E9D-42F1-9255-6CF3010E419A}" destId="{534A660E-B97E-45C0-A6E1-CD0C55733DF1}" srcOrd="3" destOrd="0" parTransId="{5AEA6FD9-DF79-46C4-A4D6-AA7765996C17}" sibTransId="{42FCBF05-793D-43C4-98D5-E67333135B48}"/>
    <dgm:cxn modelId="{E6BC68C8-F0D3-446B-9ADC-B9970DD61746}" type="presOf" srcId="{534A660E-B97E-45C0-A6E1-CD0C55733DF1}" destId="{B73E8B8F-57B9-4D4B-9392-9FCE8FF750E9}" srcOrd="0" destOrd="0" presId="urn:microsoft.com/office/officeart/2005/8/layout/vList6"/>
    <dgm:cxn modelId="{8AE96D08-F46D-46FB-BCC8-C84AC7FE8FF0}" srcId="{B001EFAE-E69D-4711-BBEB-5BFB834E12E1}" destId="{6AEE4BAC-6F56-4F85-A6EA-70AA2AD0F442}" srcOrd="0" destOrd="0" parTransId="{F5EF75BD-2089-4AF7-8F6A-5B2AEA2D444F}" sibTransId="{87F771EA-D614-4413-8F4B-A80AA9F4F2E8}"/>
    <dgm:cxn modelId="{8E3CBDC3-4421-41B7-A503-9B232E8B020B}" type="presOf" srcId="{F7D1A75E-538B-4C77-94EB-B95A7AC9AAF6}" destId="{57923586-805E-4F48-B60D-81E9BDC0C8E2}" srcOrd="0" destOrd="0" presId="urn:microsoft.com/office/officeart/2005/8/layout/vList6"/>
    <dgm:cxn modelId="{19600F9D-7721-4DC7-A89D-C53023A446DE}" srcId="{D4D4D94A-5E9D-42F1-9255-6CF3010E419A}" destId="{7DC20C86-91CA-4B0F-B038-84CF80A05835}" srcOrd="2" destOrd="0" parTransId="{A2AE7270-19F4-4B1A-A186-C7F81C25E1ED}" sibTransId="{7E6F06EA-7C3B-4FAE-8E9B-638D2D5D2856}"/>
    <dgm:cxn modelId="{250801BD-2AD1-4A35-95B3-DBB5A11D3015}" type="presOf" srcId="{5CC50A9E-A2DB-41E8-8DDF-CE50113DDE96}" destId="{3F65378C-BAA4-4853-BBF6-1EC507CE07F6}" srcOrd="0" destOrd="0" presId="urn:microsoft.com/office/officeart/2005/8/layout/vList6"/>
    <dgm:cxn modelId="{3AE97AE3-23B6-4359-ABFE-5366BA579ED8}" type="presParOf" srcId="{C2237410-B007-488C-B04A-2DA72B83ECE0}" destId="{10E0BFCC-14D8-4821-AC81-39CB87C659B5}" srcOrd="0" destOrd="0" presId="urn:microsoft.com/office/officeart/2005/8/layout/vList6"/>
    <dgm:cxn modelId="{FF179880-34C9-4006-942F-8A1A44DD3126}" type="presParOf" srcId="{10E0BFCC-14D8-4821-AC81-39CB87C659B5}" destId="{3768AAE1-6A6A-4A30-B147-66B137C11DCF}" srcOrd="0" destOrd="0" presId="urn:microsoft.com/office/officeart/2005/8/layout/vList6"/>
    <dgm:cxn modelId="{55DE955B-83D6-4C48-81B6-0D2FC37278B0}" type="presParOf" srcId="{10E0BFCC-14D8-4821-AC81-39CB87C659B5}" destId="{3F65378C-BAA4-4853-BBF6-1EC507CE07F6}" srcOrd="1" destOrd="0" presId="urn:microsoft.com/office/officeart/2005/8/layout/vList6"/>
    <dgm:cxn modelId="{A4B35078-A035-4C61-B3C1-FC9B1E4A7916}" type="presParOf" srcId="{C2237410-B007-488C-B04A-2DA72B83ECE0}" destId="{68031B09-D01C-4728-9264-DEB7A10C18F2}" srcOrd="1" destOrd="0" presId="urn:microsoft.com/office/officeart/2005/8/layout/vList6"/>
    <dgm:cxn modelId="{A9AAA29F-6DD8-4C11-9D95-E9E618A04FEE}" type="presParOf" srcId="{C2237410-B007-488C-B04A-2DA72B83ECE0}" destId="{F0B78688-BBA2-42D8-A14D-F850579A19BF}" srcOrd="2" destOrd="0" presId="urn:microsoft.com/office/officeart/2005/8/layout/vList6"/>
    <dgm:cxn modelId="{0C3498F0-F5F1-408D-9B37-782625B8AF24}" type="presParOf" srcId="{F0B78688-BBA2-42D8-A14D-F850579A19BF}" destId="{447E69CE-70F6-4C5D-A937-C4BD6A8CC0E2}" srcOrd="0" destOrd="0" presId="urn:microsoft.com/office/officeart/2005/8/layout/vList6"/>
    <dgm:cxn modelId="{87F5075D-3C01-4D73-867D-1F84774213F2}" type="presParOf" srcId="{F0B78688-BBA2-42D8-A14D-F850579A19BF}" destId="{9123F20C-8615-4A8E-AA18-9BBC370AAD57}" srcOrd="1" destOrd="0" presId="urn:microsoft.com/office/officeart/2005/8/layout/vList6"/>
    <dgm:cxn modelId="{A9F284A9-0B9C-4293-8B31-BD5FA6FE3038}" type="presParOf" srcId="{C2237410-B007-488C-B04A-2DA72B83ECE0}" destId="{4FF3D841-C699-42AE-98BF-5F0C239ED451}" srcOrd="3" destOrd="0" presId="urn:microsoft.com/office/officeart/2005/8/layout/vList6"/>
    <dgm:cxn modelId="{4B187EE7-52AD-4C52-B82F-395423D75EA6}" type="presParOf" srcId="{C2237410-B007-488C-B04A-2DA72B83ECE0}" destId="{9C562492-8A7E-46FA-A96E-20D2B6DEB5C0}" srcOrd="4" destOrd="0" presId="urn:microsoft.com/office/officeart/2005/8/layout/vList6"/>
    <dgm:cxn modelId="{25C36D8F-6250-4815-8B49-EEB2BC3374AC}" type="presParOf" srcId="{9C562492-8A7E-46FA-A96E-20D2B6DEB5C0}" destId="{BAFA4394-0545-4AFC-8437-B03AA961A6E8}" srcOrd="0" destOrd="0" presId="urn:microsoft.com/office/officeart/2005/8/layout/vList6"/>
    <dgm:cxn modelId="{86404B37-C385-4BC6-A732-F8E07EFB04FC}" type="presParOf" srcId="{9C562492-8A7E-46FA-A96E-20D2B6DEB5C0}" destId="{57923586-805E-4F48-B60D-81E9BDC0C8E2}" srcOrd="1" destOrd="0" presId="urn:microsoft.com/office/officeart/2005/8/layout/vList6"/>
    <dgm:cxn modelId="{1EBC2BA2-5124-49C2-9DED-0D73729901D0}" type="presParOf" srcId="{C2237410-B007-488C-B04A-2DA72B83ECE0}" destId="{D1790DA5-90FA-4AE5-AF39-7921D0CC0DAC}" srcOrd="5" destOrd="0" presId="urn:microsoft.com/office/officeart/2005/8/layout/vList6"/>
    <dgm:cxn modelId="{93651F0D-6941-4EE6-8824-241C3BBA938B}" type="presParOf" srcId="{C2237410-B007-488C-B04A-2DA72B83ECE0}" destId="{C3B1FC7D-8BAC-4E8B-8BFC-8C224649F017}" srcOrd="6" destOrd="0" presId="urn:microsoft.com/office/officeart/2005/8/layout/vList6"/>
    <dgm:cxn modelId="{0BCA62F1-C058-4C11-B55D-0F0355F00689}" type="presParOf" srcId="{C3B1FC7D-8BAC-4E8B-8BFC-8C224649F017}" destId="{B73E8B8F-57B9-4D4B-9392-9FCE8FF750E9}" srcOrd="0" destOrd="0" presId="urn:microsoft.com/office/officeart/2005/8/layout/vList6"/>
    <dgm:cxn modelId="{6236AEA5-917C-4EB9-92F3-E652A6D3996C}" type="presParOf" srcId="{C3B1FC7D-8BAC-4E8B-8BFC-8C224649F017}" destId="{C54532F1-A643-40E7-A29D-C8E870B7BC9F}" srcOrd="1" destOrd="0" presId="urn:microsoft.com/office/officeart/2005/8/layout/vList6"/>
    <dgm:cxn modelId="{B483E502-C4DD-43AD-B91D-78EA2FFA6462}" type="presParOf" srcId="{C2237410-B007-488C-B04A-2DA72B83ECE0}" destId="{E37AFCC0-4CA1-418E-8BB9-4091654BD6A3}" srcOrd="7" destOrd="0" presId="urn:microsoft.com/office/officeart/2005/8/layout/vList6"/>
    <dgm:cxn modelId="{E28CAF51-78E2-4A77-A8F4-0997A5489B75}" type="presParOf" srcId="{C2237410-B007-488C-B04A-2DA72B83ECE0}" destId="{9454A594-10B5-47E8-A688-A285DC04061E}" srcOrd="8" destOrd="0" presId="urn:microsoft.com/office/officeart/2005/8/layout/vList6"/>
    <dgm:cxn modelId="{D48749E2-4728-465D-B543-1371473F834F}" type="presParOf" srcId="{9454A594-10B5-47E8-A688-A285DC04061E}" destId="{30F9802A-5ABC-4907-A937-94D591F159CD}" srcOrd="0" destOrd="0" presId="urn:microsoft.com/office/officeart/2005/8/layout/vList6"/>
    <dgm:cxn modelId="{7B754DFE-AC20-435F-BDAB-9C011B031374}" type="presParOf" srcId="{9454A594-10B5-47E8-A688-A285DC04061E}" destId="{5E732724-13AE-46C4-9795-23206A9F52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A40AAB-0433-4284-9BE4-9D9128EBC87B}" type="doc">
      <dgm:prSet loTypeId="urn:microsoft.com/office/officeart/2005/8/layout/chevron1" loCatId="process" qsTypeId="urn:microsoft.com/office/officeart/2005/8/quickstyle/simple1" qsCatId="simple" csTypeId="urn:microsoft.com/office/officeart/2005/8/colors/accent2_1" csCatId="accent2" phldr="1"/>
      <dgm:spPr/>
    </dgm:pt>
    <dgm:pt modelId="{1A247932-BFE8-44AB-9908-CC364B74A7AC}">
      <dgm:prSet phldrT="[Text]" custT="1"/>
      <dgm:spPr>
        <a:xfrm>
          <a:off x="5768" y="0"/>
          <a:ext cx="3357675" cy="991308"/>
        </a:xfrm>
        <a:gradFill rotWithShape="0">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gradFill>
        <a:ln w="25400" cap="flat" cmpd="sng" algn="ctr">
          <a:solidFill>
            <a:srgbClr val="0071C5">
              <a:shade val="80000"/>
              <a:hueOff val="0"/>
              <a:satOff val="0"/>
              <a:lumOff val="0"/>
              <a:alphaOff val="0"/>
            </a:srgbClr>
          </a:solidFill>
          <a:prstDash val="solid"/>
        </a:ln>
        <a:effectLst/>
      </dgm:spPr>
      <dgm:t>
        <a:bodyPr/>
        <a:lstStyle/>
        <a:p>
          <a:r>
            <a:rPr lang="en-US" sz="1400" b="1" dirty="0" smtClean="0">
              <a:solidFill>
                <a:schemeClr val="tx1"/>
              </a:solidFill>
              <a:latin typeface="Intel Clear"/>
              <a:ea typeface="+mn-ea"/>
              <a:cs typeface="+mn-cs"/>
            </a:rPr>
            <a:t>Reliability</a:t>
          </a:r>
        </a:p>
        <a:p>
          <a:r>
            <a:rPr lang="en-US" sz="1400" b="1" dirty="0" smtClean="0">
              <a:solidFill>
                <a:schemeClr val="tx1"/>
              </a:solidFill>
              <a:latin typeface="Intel Clear"/>
              <a:ea typeface="+mn-ea"/>
              <a:cs typeface="+mn-cs"/>
            </a:rPr>
            <a:t>MTF – No downtime</a:t>
          </a:r>
        </a:p>
        <a:p>
          <a:r>
            <a:rPr lang="en-US" sz="1400" b="1" dirty="0" smtClean="0">
              <a:solidFill>
                <a:schemeClr val="tx1"/>
              </a:solidFill>
              <a:latin typeface="Intel Clear"/>
              <a:ea typeface="+mn-ea"/>
              <a:cs typeface="+mn-cs"/>
            </a:rPr>
            <a:t>Machine Ops</a:t>
          </a:r>
          <a:endParaRPr lang="en-US" sz="1400" b="1" dirty="0">
            <a:solidFill>
              <a:schemeClr val="tx1"/>
            </a:solidFill>
            <a:latin typeface="Intel Clear"/>
            <a:ea typeface="+mn-ea"/>
            <a:cs typeface="+mn-cs"/>
          </a:endParaRPr>
        </a:p>
      </dgm:t>
    </dgm:pt>
    <dgm:pt modelId="{E5E591DC-D508-42B8-B933-5093500F4730}" type="parTrans" cxnId="{35B4E35C-013D-47C7-9CFA-DE658523CF5D}">
      <dgm:prSet/>
      <dgm:spPr/>
      <dgm:t>
        <a:bodyPr/>
        <a:lstStyle/>
        <a:p>
          <a:endParaRPr lang="en-US" sz="1800" b="1">
            <a:solidFill>
              <a:srgbClr val="003C71"/>
            </a:solidFill>
          </a:endParaRPr>
        </a:p>
      </dgm:t>
    </dgm:pt>
    <dgm:pt modelId="{82E204A4-8C63-4F80-8A5F-7DC024EADBF9}" type="sibTrans" cxnId="{35B4E35C-013D-47C7-9CFA-DE658523CF5D}">
      <dgm:prSet/>
      <dgm:spPr/>
      <dgm:t>
        <a:bodyPr/>
        <a:lstStyle/>
        <a:p>
          <a:endParaRPr lang="en-US" sz="1800" b="1">
            <a:solidFill>
              <a:srgbClr val="003C71"/>
            </a:solidFill>
          </a:endParaRPr>
        </a:p>
      </dgm:t>
    </dgm:pt>
    <dgm:pt modelId="{287FDF2A-DADD-4AED-AC08-5E81DBC546CB}">
      <dgm:prSet phldrT="[Text]" custT="1"/>
      <dgm:spPr>
        <a:xfrm>
          <a:off x="3027676" y="0"/>
          <a:ext cx="3357675" cy="991308"/>
        </a:xfrm>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w="25400" cap="flat" cmpd="sng" algn="ctr">
          <a:solidFill>
            <a:srgbClr val="0071C5">
              <a:shade val="80000"/>
              <a:hueOff val="0"/>
              <a:satOff val="0"/>
              <a:lumOff val="0"/>
              <a:alphaOff val="0"/>
            </a:srgbClr>
          </a:solidFill>
          <a:prstDash val="solid"/>
        </a:ln>
        <a:effectLst/>
      </dgm:spPr>
      <dgm:t>
        <a:bodyPr/>
        <a:lstStyle/>
        <a:p>
          <a:r>
            <a:rPr lang="en-US" sz="1400" b="1" dirty="0" smtClean="0">
              <a:solidFill>
                <a:schemeClr val="tx1"/>
              </a:solidFill>
              <a:latin typeface="Intel Clear"/>
              <a:ea typeface="+mn-ea"/>
              <a:cs typeface="+mn-cs"/>
            </a:rPr>
            <a:t>Yield /Efficiency</a:t>
          </a:r>
        </a:p>
        <a:p>
          <a:r>
            <a:rPr lang="en-US" sz="1400" b="1" dirty="0" smtClean="0">
              <a:solidFill>
                <a:schemeClr val="tx1"/>
              </a:solidFill>
              <a:latin typeface="Intel Clear"/>
              <a:ea typeface="+mn-ea"/>
              <a:cs typeface="+mn-cs"/>
            </a:rPr>
            <a:t>Production Costs</a:t>
          </a:r>
        </a:p>
        <a:p>
          <a:r>
            <a:rPr lang="en-US" sz="1400" b="1" dirty="0" smtClean="0">
              <a:solidFill>
                <a:schemeClr val="tx1"/>
              </a:solidFill>
              <a:latin typeface="Intel Clear"/>
              <a:ea typeface="+mn-ea"/>
              <a:cs typeface="+mn-cs"/>
            </a:rPr>
            <a:t>Quality</a:t>
          </a:r>
          <a:endParaRPr lang="en-US" sz="1400" b="1" dirty="0">
            <a:solidFill>
              <a:schemeClr val="tx1"/>
            </a:solidFill>
            <a:latin typeface="Intel Clear"/>
            <a:ea typeface="+mn-ea"/>
            <a:cs typeface="+mn-cs"/>
          </a:endParaRPr>
        </a:p>
      </dgm:t>
    </dgm:pt>
    <dgm:pt modelId="{65FC2B2D-A9FB-49EC-A279-FAB7AFEC9762}" type="parTrans" cxnId="{B6B93E96-9BDC-4707-98D2-CB6A4B16C264}">
      <dgm:prSet/>
      <dgm:spPr/>
      <dgm:t>
        <a:bodyPr/>
        <a:lstStyle/>
        <a:p>
          <a:endParaRPr lang="en-US" sz="1800" b="1">
            <a:solidFill>
              <a:srgbClr val="003C71"/>
            </a:solidFill>
          </a:endParaRPr>
        </a:p>
      </dgm:t>
    </dgm:pt>
    <dgm:pt modelId="{C13731BC-72A1-4EB2-BAB1-044D40EABBBC}" type="sibTrans" cxnId="{B6B93E96-9BDC-4707-98D2-CB6A4B16C264}">
      <dgm:prSet/>
      <dgm:spPr/>
      <dgm:t>
        <a:bodyPr/>
        <a:lstStyle/>
        <a:p>
          <a:endParaRPr lang="en-US" sz="1800" b="1">
            <a:solidFill>
              <a:srgbClr val="003C71"/>
            </a:solidFill>
          </a:endParaRPr>
        </a:p>
      </dgm:t>
    </dgm:pt>
    <dgm:pt modelId="{B6BE2CB1-CC7E-464B-A4D6-5B1A1526860D}">
      <dgm:prSet phldrT="[Text]" custT="1"/>
      <dgm:spPr>
        <a:xfrm>
          <a:off x="6049584" y="0"/>
          <a:ext cx="3357675" cy="991308"/>
        </a:xfrm>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w="25400" cap="flat" cmpd="sng" algn="ctr">
          <a:solidFill>
            <a:srgbClr val="0071C5">
              <a:shade val="80000"/>
              <a:hueOff val="0"/>
              <a:satOff val="0"/>
              <a:lumOff val="0"/>
              <a:alphaOff val="0"/>
            </a:srgbClr>
          </a:solidFill>
          <a:prstDash val="solid"/>
        </a:ln>
        <a:effectLst/>
      </dgm:spPr>
      <dgm:t>
        <a:bodyPr/>
        <a:lstStyle/>
        <a:p>
          <a:r>
            <a:rPr lang="en-US" sz="1400" b="1" dirty="0" smtClean="0">
              <a:solidFill>
                <a:schemeClr val="tx1"/>
              </a:solidFill>
              <a:latin typeface="Intel Clear"/>
              <a:ea typeface="+mn-ea"/>
              <a:cs typeface="+mn-cs"/>
            </a:rPr>
            <a:t>Safety</a:t>
          </a:r>
        </a:p>
        <a:p>
          <a:r>
            <a:rPr lang="en-US" sz="1400" b="1" dirty="0" smtClean="0">
              <a:solidFill>
                <a:schemeClr val="tx1"/>
              </a:solidFill>
              <a:latin typeface="Intel Clear"/>
              <a:ea typeface="+mn-ea"/>
              <a:cs typeface="+mn-cs"/>
            </a:rPr>
            <a:t>Efficiency</a:t>
          </a:r>
        </a:p>
        <a:p>
          <a:r>
            <a:rPr lang="en-US" sz="1400" b="1" dirty="0" smtClean="0">
              <a:solidFill>
                <a:schemeClr val="tx1"/>
              </a:solidFill>
              <a:latin typeface="Intel Clear"/>
              <a:ea typeface="+mn-ea"/>
              <a:cs typeface="+mn-cs"/>
            </a:rPr>
            <a:t>Capability</a:t>
          </a:r>
          <a:endParaRPr lang="en-US" sz="1400" b="1" dirty="0">
            <a:solidFill>
              <a:schemeClr val="tx1"/>
            </a:solidFill>
            <a:latin typeface="Intel Clear"/>
            <a:ea typeface="+mn-ea"/>
            <a:cs typeface="+mn-cs"/>
          </a:endParaRPr>
        </a:p>
      </dgm:t>
    </dgm:pt>
    <dgm:pt modelId="{AAD9B8D9-227A-4193-89F6-70CBE10FD956}" type="parTrans" cxnId="{53239D91-5024-4335-A544-B0CA3326EBE3}">
      <dgm:prSet/>
      <dgm:spPr/>
      <dgm:t>
        <a:bodyPr/>
        <a:lstStyle/>
        <a:p>
          <a:endParaRPr lang="en-US" sz="1800" b="1">
            <a:solidFill>
              <a:srgbClr val="003C71"/>
            </a:solidFill>
          </a:endParaRPr>
        </a:p>
      </dgm:t>
    </dgm:pt>
    <dgm:pt modelId="{F52D3E9A-22C3-48E8-8EEB-6B89B1CCDB53}" type="sibTrans" cxnId="{53239D91-5024-4335-A544-B0CA3326EBE3}">
      <dgm:prSet/>
      <dgm:spPr/>
      <dgm:t>
        <a:bodyPr/>
        <a:lstStyle/>
        <a:p>
          <a:endParaRPr lang="en-US" sz="1800" b="1">
            <a:solidFill>
              <a:srgbClr val="003C71"/>
            </a:solidFill>
          </a:endParaRPr>
        </a:p>
      </dgm:t>
    </dgm:pt>
    <dgm:pt modelId="{96F16E08-C2DD-4614-A516-2351C92AA5E9}">
      <dgm:prSet custT="1"/>
      <dgm:spPr>
        <a:xfrm>
          <a:off x="9071492" y="0"/>
          <a:ext cx="3357675" cy="991308"/>
        </a:xfrm>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w="25400" cap="flat" cmpd="sng" algn="ctr">
          <a:solidFill>
            <a:srgbClr val="0071C5">
              <a:shade val="80000"/>
              <a:hueOff val="0"/>
              <a:satOff val="0"/>
              <a:lumOff val="0"/>
              <a:alphaOff val="0"/>
            </a:srgbClr>
          </a:solidFill>
          <a:prstDash val="solid"/>
        </a:ln>
        <a:effectLst/>
      </dgm:spPr>
      <dgm:t>
        <a:bodyPr/>
        <a:lstStyle/>
        <a:p>
          <a:r>
            <a:rPr lang="en-US" sz="1400" b="1" dirty="0" smtClean="0">
              <a:solidFill>
                <a:schemeClr val="tx1"/>
              </a:solidFill>
              <a:latin typeface="Intel Clear"/>
              <a:ea typeface="+mn-ea"/>
              <a:cs typeface="+mn-cs"/>
            </a:rPr>
            <a:t>Agility</a:t>
          </a:r>
        </a:p>
        <a:p>
          <a:r>
            <a:rPr lang="en-US" sz="1400" b="1" dirty="0" smtClean="0">
              <a:solidFill>
                <a:schemeClr val="tx1"/>
              </a:solidFill>
              <a:latin typeface="Intel Clear"/>
              <a:ea typeface="+mn-ea"/>
              <a:cs typeface="+mn-cs"/>
            </a:rPr>
            <a:t>Flexibility</a:t>
          </a:r>
        </a:p>
        <a:p>
          <a:r>
            <a:rPr lang="en-US" sz="1400" b="1" dirty="0" smtClean="0">
              <a:solidFill>
                <a:schemeClr val="tx1"/>
              </a:solidFill>
              <a:latin typeface="Intel Clear"/>
              <a:ea typeface="+mn-ea"/>
              <a:cs typeface="+mn-cs"/>
            </a:rPr>
            <a:t>Customization</a:t>
          </a:r>
          <a:endParaRPr lang="en-US" sz="1400" b="1" dirty="0">
            <a:solidFill>
              <a:schemeClr val="tx1"/>
            </a:solidFill>
            <a:latin typeface="Intel Clear"/>
            <a:ea typeface="+mn-ea"/>
            <a:cs typeface="+mn-cs"/>
          </a:endParaRPr>
        </a:p>
      </dgm:t>
    </dgm:pt>
    <dgm:pt modelId="{45759EF9-E7E6-446A-AE84-6B38033E7466}" type="parTrans" cxnId="{F9F50FA2-3500-4D02-84A2-509C90018598}">
      <dgm:prSet/>
      <dgm:spPr/>
      <dgm:t>
        <a:bodyPr/>
        <a:lstStyle/>
        <a:p>
          <a:endParaRPr lang="en-US" sz="1800" b="1">
            <a:solidFill>
              <a:srgbClr val="003C71"/>
            </a:solidFill>
          </a:endParaRPr>
        </a:p>
      </dgm:t>
    </dgm:pt>
    <dgm:pt modelId="{7031ADB1-C671-4671-9E10-86F7E330971F}" type="sibTrans" cxnId="{F9F50FA2-3500-4D02-84A2-509C90018598}">
      <dgm:prSet/>
      <dgm:spPr/>
      <dgm:t>
        <a:bodyPr/>
        <a:lstStyle/>
        <a:p>
          <a:endParaRPr lang="en-US" sz="1800" b="1">
            <a:solidFill>
              <a:srgbClr val="003C71"/>
            </a:solidFill>
          </a:endParaRPr>
        </a:p>
      </dgm:t>
    </dgm:pt>
    <dgm:pt modelId="{362BD388-E735-42A6-9534-E9C161157D0C}" type="pres">
      <dgm:prSet presAssocID="{37A40AAB-0433-4284-9BE4-9D9128EBC87B}" presName="Name0" presStyleCnt="0">
        <dgm:presLayoutVars>
          <dgm:dir/>
          <dgm:animLvl val="lvl"/>
          <dgm:resizeHandles val="exact"/>
        </dgm:presLayoutVars>
      </dgm:prSet>
      <dgm:spPr/>
    </dgm:pt>
    <dgm:pt modelId="{75D406B2-32CF-4977-A70C-9B2A9714C9FF}" type="pres">
      <dgm:prSet presAssocID="{1A247932-BFE8-44AB-9908-CC364B74A7AC}" presName="parTxOnly" presStyleLbl="node1" presStyleIdx="0" presStyleCnt="4" custLinFactNeighborX="17107" custLinFactNeighborY="-4007">
        <dgm:presLayoutVars>
          <dgm:chMax val="0"/>
          <dgm:chPref val="0"/>
          <dgm:bulletEnabled val="1"/>
        </dgm:presLayoutVars>
      </dgm:prSet>
      <dgm:spPr>
        <a:prstGeom prst="chevron">
          <a:avLst/>
        </a:prstGeom>
      </dgm:spPr>
      <dgm:t>
        <a:bodyPr/>
        <a:lstStyle/>
        <a:p>
          <a:endParaRPr lang="en-US"/>
        </a:p>
      </dgm:t>
    </dgm:pt>
    <dgm:pt modelId="{7EB96548-5757-4BD3-A2BC-5DD420E05825}" type="pres">
      <dgm:prSet presAssocID="{82E204A4-8C63-4F80-8A5F-7DC024EADBF9}" presName="parTxOnlySpace" presStyleCnt="0"/>
      <dgm:spPr/>
    </dgm:pt>
    <dgm:pt modelId="{AF2829CD-D4A2-4B66-92C6-B1D6B77900DD}" type="pres">
      <dgm:prSet presAssocID="{287FDF2A-DADD-4AED-AC08-5E81DBC546CB}" presName="parTxOnly" presStyleLbl="node1" presStyleIdx="1" presStyleCnt="4">
        <dgm:presLayoutVars>
          <dgm:chMax val="0"/>
          <dgm:chPref val="0"/>
          <dgm:bulletEnabled val="1"/>
        </dgm:presLayoutVars>
      </dgm:prSet>
      <dgm:spPr>
        <a:prstGeom prst="chevron">
          <a:avLst/>
        </a:prstGeom>
      </dgm:spPr>
      <dgm:t>
        <a:bodyPr/>
        <a:lstStyle/>
        <a:p>
          <a:endParaRPr lang="en-US"/>
        </a:p>
      </dgm:t>
    </dgm:pt>
    <dgm:pt modelId="{66CB7031-D7C1-4B97-A3E4-90A1989F4993}" type="pres">
      <dgm:prSet presAssocID="{C13731BC-72A1-4EB2-BAB1-044D40EABBBC}" presName="parTxOnlySpace" presStyleCnt="0"/>
      <dgm:spPr/>
    </dgm:pt>
    <dgm:pt modelId="{E22904D8-AFCF-4C12-BCB1-BF1136F622A5}" type="pres">
      <dgm:prSet presAssocID="{B6BE2CB1-CC7E-464B-A4D6-5B1A1526860D}" presName="parTxOnly" presStyleLbl="node1" presStyleIdx="2" presStyleCnt="4">
        <dgm:presLayoutVars>
          <dgm:chMax val="0"/>
          <dgm:chPref val="0"/>
          <dgm:bulletEnabled val="1"/>
        </dgm:presLayoutVars>
      </dgm:prSet>
      <dgm:spPr>
        <a:prstGeom prst="chevron">
          <a:avLst/>
        </a:prstGeom>
      </dgm:spPr>
      <dgm:t>
        <a:bodyPr/>
        <a:lstStyle/>
        <a:p>
          <a:endParaRPr lang="en-US"/>
        </a:p>
      </dgm:t>
    </dgm:pt>
    <dgm:pt modelId="{993EA459-192F-4B11-BC16-5BF43B2C0ADB}" type="pres">
      <dgm:prSet presAssocID="{F52D3E9A-22C3-48E8-8EEB-6B89B1CCDB53}" presName="parTxOnlySpace" presStyleCnt="0"/>
      <dgm:spPr/>
    </dgm:pt>
    <dgm:pt modelId="{01443947-951E-48F0-81FE-1791BAC22E67}" type="pres">
      <dgm:prSet presAssocID="{96F16E08-C2DD-4614-A516-2351C92AA5E9}" presName="parTxOnly" presStyleLbl="node1" presStyleIdx="3" presStyleCnt="4">
        <dgm:presLayoutVars>
          <dgm:chMax val="0"/>
          <dgm:chPref val="0"/>
          <dgm:bulletEnabled val="1"/>
        </dgm:presLayoutVars>
      </dgm:prSet>
      <dgm:spPr>
        <a:prstGeom prst="chevron">
          <a:avLst/>
        </a:prstGeom>
      </dgm:spPr>
      <dgm:t>
        <a:bodyPr/>
        <a:lstStyle/>
        <a:p>
          <a:endParaRPr lang="en-US"/>
        </a:p>
      </dgm:t>
    </dgm:pt>
  </dgm:ptLst>
  <dgm:cxnLst>
    <dgm:cxn modelId="{2871B954-DC3C-4F84-B9C1-D6F239BBB285}" type="presOf" srcId="{37A40AAB-0433-4284-9BE4-9D9128EBC87B}" destId="{362BD388-E735-42A6-9534-E9C161157D0C}" srcOrd="0" destOrd="0" presId="urn:microsoft.com/office/officeart/2005/8/layout/chevron1"/>
    <dgm:cxn modelId="{FC921F52-A3A5-4CDD-8602-E85718F26746}" type="presOf" srcId="{287FDF2A-DADD-4AED-AC08-5E81DBC546CB}" destId="{AF2829CD-D4A2-4B66-92C6-B1D6B77900DD}" srcOrd="0" destOrd="0" presId="urn:microsoft.com/office/officeart/2005/8/layout/chevron1"/>
    <dgm:cxn modelId="{06F37F10-8FB0-49C3-9349-35D4D7F1DB31}" type="presOf" srcId="{1A247932-BFE8-44AB-9908-CC364B74A7AC}" destId="{75D406B2-32CF-4977-A70C-9B2A9714C9FF}" srcOrd="0" destOrd="0" presId="urn:microsoft.com/office/officeart/2005/8/layout/chevron1"/>
    <dgm:cxn modelId="{53239D91-5024-4335-A544-B0CA3326EBE3}" srcId="{37A40AAB-0433-4284-9BE4-9D9128EBC87B}" destId="{B6BE2CB1-CC7E-464B-A4D6-5B1A1526860D}" srcOrd="2" destOrd="0" parTransId="{AAD9B8D9-227A-4193-89F6-70CBE10FD956}" sibTransId="{F52D3E9A-22C3-48E8-8EEB-6B89B1CCDB53}"/>
    <dgm:cxn modelId="{C01B4015-BF60-461D-A9E6-2822AE88C4FF}" type="presOf" srcId="{96F16E08-C2DD-4614-A516-2351C92AA5E9}" destId="{01443947-951E-48F0-81FE-1791BAC22E67}" srcOrd="0" destOrd="0" presId="urn:microsoft.com/office/officeart/2005/8/layout/chevron1"/>
    <dgm:cxn modelId="{B6B93E96-9BDC-4707-98D2-CB6A4B16C264}" srcId="{37A40AAB-0433-4284-9BE4-9D9128EBC87B}" destId="{287FDF2A-DADD-4AED-AC08-5E81DBC546CB}" srcOrd="1" destOrd="0" parTransId="{65FC2B2D-A9FB-49EC-A279-FAB7AFEC9762}" sibTransId="{C13731BC-72A1-4EB2-BAB1-044D40EABBBC}"/>
    <dgm:cxn modelId="{588D3139-AEE0-46E7-BB5B-C92E531004AA}" type="presOf" srcId="{B6BE2CB1-CC7E-464B-A4D6-5B1A1526860D}" destId="{E22904D8-AFCF-4C12-BCB1-BF1136F622A5}" srcOrd="0" destOrd="0" presId="urn:microsoft.com/office/officeart/2005/8/layout/chevron1"/>
    <dgm:cxn modelId="{35B4E35C-013D-47C7-9CFA-DE658523CF5D}" srcId="{37A40AAB-0433-4284-9BE4-9D9128EBC87B}" destId="{1A247932-BFE8-44AB-9908-CC364B74A7AC}" srcOrd="0" destOrd="0" parTransId="{E5E591DC-D508-42B8-B933-5093500F4730}" sibTransId="{82E204A4-8C63-4F80-8A5F-7DC024EADBF9}"/>
    <dgm:cxn modelId="{F9F50FA2-3500-4D02-84A2-509C90018598}" srcId="{37A40AAB-0433-4284-9BE4-9D9128EBC87B}" destId="{96F16E08-C2DD-4614-A516-2351C92AA5E9}" srcOrd="3" destOrd="0" parTransId="{45759EF9-E7E6-446A-AE84-6B38033E7466}" sibTransId="{7031ADB1-C671-4671-9E10-86F7E330971F}"/>
    <dgm:cxn modelId="{0CFB1D87-1F11-48C1-9072-B9AF260A71A7}" type="presParOf" srcId="{362BD388-E735-42A6-9534-E9C161157D0C}" destId="{75D406B2-32CF-4977-A70C-9B2A9714C9FF}" srcOrd="0" destOrd="0" presId="urn:microsoft.com/office/officeart/2005/8/layout/chevron1"/>
    <dgm:cxn modelId="{07FE214D-4CE7-4C00-9289-6186B7BDE28F}" type="presParOf" srcId="{362BD388-E735-42A6-9534-E9C161157D0C}" destId="{7EB96548-5757-4BD3-A2BC-5DD420E05825}" srcOrd="1" destOrd="0" presId="urn:microsoft.com/office/officeart/2005/8/layout/chevron1"/>
    <dgm:cxn modelId="{FF3E738F-BE20-490F-B591-841E30798428}" type="presParOf" srcId="{362BD388-E735-42A6-9534-E9C161157D0C}" destId="{AF2829CD-D4A2-4B66-92C6-B1D6B77900DD}" srcOrd="2" destOrd="0" presId="urn:microsoft.com/office/officeart/2005/8/layout/chevron1"/>
    <dgm:cxn modelId="{C568A25D-242C-4DD1-9974-A36D6F9BD489}" type="presParOf" srcId="{362BD388-E735-42A6-9534-E9C161157D0C}" destId="{66CB7031-D7C1-4B97-A3E4-90A1989F4993}" srcOrd="3" destOrd="0" presId="urn:microsoft.com/office/officeart/2005/8/layout/chevron1"/>
    <dgm:cxn modelId="{4D2E0ED7-307A-406D-8EA5-5A4674B3811D}" type="presParOf" srcId="{362BD388-E735-42A6-9534-E9C161157D0C}" destId="{E22904D8-AFCF-4C12-BCB1-BF1136F622A5}" srcOrd="4" destOrd="0" presId="urn:microsoft.com/office/officeart/2005/8/layout/chevron1"/>
    <dgm:cxn modelId="{E7C86838-6E08-4E05-A9B7-44B903EC2844}" type="presParOf" srcId="{362BD388-E735-42A6-9534-E9C161157D0C}" destId="{993EA459-192F-4B11-BC16-5BF43B2C0ADB}" srcOrd="5" destOrd="0" presId="urn:microsoft.com/office/officeart/2005/8/layout/chevron1"/>
    <dgm:cxn modelId="{F1DF71C9-7CAB-4CB9-8E72-539C641AA2F3}" type="presParOf" srcId="{362BD388-E735-42A6-9534-E9C161157D0C}" destId="{01443947-951E-48F0-81FE-1791BAC22E67}"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pt>
    <dgm:pt modelId="{D7F985F8-97D8-4000-8D9A-148A7D54A5EA}" type="pres">
      <dgm:prSet presAssocID="{7BB7BB97-BDD6-483A-82D1-39C2816EF341}" presName="horz1" presStyleCnt="0"/>
      <dgm:spPr/>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pt>
    <dgm:pt modelId="{EBD9EC8C-99A8-48C9-83DE-2D167D3424C3}" type="pres">
      <dgm:prSet presAssocID="{34C13F36-70FA-4547-85C8-C4EFC629E641}" presName="thickLine" presStyleLbl="alignNode1" presStyleIdx="1" presStyleCnt="5"/>
      <dgm:spPr/>
    </dgm:pt>
    <dgm:pt modelId="{2F728BA2-2749-46B8-9EAB-8E5D0BBC7616}" type="pres">
      <dgm:prSet presAssocID="{34C13F36-70FA-4547-85C8-C4EFC629E641}" presName="horz1" presStyleCnt="0"/>
      <dgm:spPr/>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pt>
    <dgm:pt modelId="{8DDAFC22-9B81-47DF-A4CF-F7B3A58515BB}" type="pres">
      <dgm:prSet presAssocID="{BB71A4A1-27A7-4F3E-A3DD-6740073996BF}" presName="thickLine" presStyleLbl="alignNode1" presStyleIdx="2" presStyleCnt="5"/>
      <dgm:spPr/>
    </dgm:pt>
    <dgm:pt modelId="{906E046D-102D-4B06-B842-572F6A2F5FF5}" type="pres">
      <dgm:prSet presAssocID="{BB71A4A1-27A7-4F3E-A3DD-6740073996BF}" presName="horz1" presStyleCnt="0"/>
      <dgm:spPr/>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pt>
    <dgm:pt modelId="{FAEC3DA9-C731-43A8-BF2E-82CE7B068E92}" type="pres">
      <dgm:prSet presAssocID="{B26484D8-787B-4FA6-A0F2-F30F7A0498FA}" presName="thickLine" presStyleLbl="alignNode1" presStyleIdx="3" presStyleCnt="5"/>
      <dgm:spPr/>
    </dgm:pt>
    <dgm:pt modelId="{C37A3578-6E19-4855-ACA7-E5152A1458F7}" type="pres">
      <dgm:prSet presAssocID="{B26484D8-787B-4FA6-A0F2-F30F7A0498FA}" presName="horz1" presStyleCnt="0"/>
      <dgm:spPr/>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pt>
    <dgm:pt modelId="{23986EDB-A0E7-4B5B-8E5C-8E95DDE983F8}" type="pres">
      <dgm:prSet presAssocID="{F85114BC-725B-4126-887F-9D0A390F677F}" presName="thickLine" presStyleLbl="alignNode1" presStyleIdx="4" presStyleCnt="5"/>
      <dgm:spPr/>
    </dgm:pt>
    <dgm:pt modelId="{85504C04-ED2B-41D7-8DF5-159AAB4113D6}" type="pres">
      <dgm:prSet presAssocID="{F85114BC-725B-4126-887F-9D0A390F677F}" presName="horz1" presStyleCnt="0"/>
      <dgm:spPr/>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3_4" csCatId="accent3" phldr="1"/>
      <dgm:spPr/>
    </dgm:pt>
    <dgm:pt modelId="{BA63AE7F-247D-419B-9C1A-2501117D4CFF}">
      <dgm:prSet phldrT="[Text]"/>
      <dgm:spPr/>
      <dgm:t>
        <a:bodyPr/>
        <a:lstStyle/>
        <a:p>
          <a:pPr algn="l"/>
          <a:r>
            <a:rPr lang="en-US" dirty="0" smtClean="0"/>
            <a:t>Agile</a:t>
          </a:r>
        </a:p>
        <a:p>
          <a:pPr algn="l"/>
          <a:r>
            <a:rPr lang="en-US" dirty="0" smtClean="0"/>
            <a:t>Prototyping</a:t>
          </a:r>
        </a:p>
        <a:p>
          <a:pPr algn="l"/>
          <a:r>
            <a:rPr lang="en-US" dirty="0" smtClean="0"/>
            <a:t>Development</a:t>
          </a:r>
          <a:endParaRPr lang="en-US"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50B780AF-252B-40B4-9334-19D65A7C5EB7}">
      <dgm:prSet phldrT="[Text]"/>
      <dgm:spPr/>
      <dgm:t>
        <a:bodyPr/>
        <a:lstStyle/>
        <a:p>
          <a:r>
            <a:rPr lang="en-US" dirty="0" smtClean="0"/>
            <a:t>Simulation &amp; Digital Twin Modeling</a:t>
          </a:r>
          <a:endParaRPr lang="en-US" dirty="0"/>
        </a:p>
      </dgm:t>
    </dgm:pt>
    <dgm:pt modelId="{A2BB5CBF-0C17-4E60-99FA-532DBF7AB77D}" type="parTrans" cxnId="{2EA09504-2C9A-4418-86EF-98B47DB94B1D}">
      <dgm:prSet/>
      <dgm:spPr/>
      <dgm:t>
        <a:bodyPr/>
        <a:lstStyle/>
        <a:p>
          <a:endParaRPr lang="en-US"/>
        </a:p>
      </dgm:t>
    </dgm:pt>
    <dgm:pt modelId="{438CF337-EAB7-4152-805F-FFAE2481C367}" type="sibTrans" cxnId="{2EA09504-2C9A-4418-86EF-98B47DB94B1D}">
      <dgm:prSet/>
      <dgm:spPr/>
      <dgm:t>
        <a:bodyPr/>
        <a:lstStyle/>
        <a:p>
          <a:endParaRPr lang="en-US"/>
        </a:p>
      </dgm:t>
    </dgm:pt>
    <dgm:pt modelId="{65812F72-3D75-49BE-B8D2-C460C76CAA84}">
      <dgm:prSet phldrT="[Text]"/>
      <dgm:spPr/>
      <dgm:t>
        <a:bodyPr/>
        <a:lstStyle/>
        <a:p>
          <a:r>
            <a:rPr lang="en-US" dirty="0" smtClean="0"/>
            <a:t>Virtualization</a:t>
          </a:r>
          <a:endParaRPr lang="en-US"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3"/>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3"/>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3"/>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3"/>
      <dgm:spPr/>
      <dgm:t>
        <a:bodyPr/>
        <a:lstStyle/>
        <a:p>
          <a:endParaRPr lang="en-US"/>
        </a:p>
      </dgm:t>
    </dgm:pt>
    <dgm:pt modelId="{81226899-A55A-4A69-A86D-D48C0D927A79}" type="pres">
      <dgm:prSet presAssocID="{50B780AF-252B-40B4-9334-19D65A7C5EB7}" presName="vert1" presStyleCnt="0"/>
      <dgm:spPr/>
    </dgm:pt>
    <dgm:pt modelId="{ED8FA418-3937-4769-A085-1A505C2EBAA1}" type="pres">
      <dgm:prSet presAssocID="{65812F72-3D75-49BE-B8D2-C460C76CAA84}" presName="thickLine" presStyleLbl="alignNode1" presStyleIdx="2" presStyleCnt="3"/>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2" presStyleCnt="3"/>
      <dgm:spPr/>
      <dgm:t>
        <a:bodyPr/>
        <a:lstStyle/>
        <a:p>
          <a:endParaRPr lang="en-US"/>
        </a:p>
      </dgm:t>
    </dgm:pt>
    <dgm:pt modelId="{20AE1B20-6B94-4FFE-81E5-1CDD1FA749D7}" type="pres">
      <dgm:prSet presAssocID="{65812F72-3D75-49BE-B8D2-C460C76CAA84}" presName="vert1" presStyleCnt="0"/>
      <dgm:spPr/>
    </dgm:pt>
  </dgm:ptLst>
  <dgm:cxnLst>
    <dgm:cxn modelId="{9EBCB89B-9DEA-46D2-A8A2-F744500F2E7D}" type="presOf" srcId="{BA63AE7F-247D-419B-9C1A-2501117D4CFF}" destId="{5B6013ED-E01A-4105-BDAE-A6F7D9230EEE}"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AB9B1704-4943-4958-AC9A-57CF22D589BE}" type="presOf" srcId="{3E860917-A291-4694-826A-485362A1AAC2}" destId="{131DD0E7-31AA-46C8-88D5-D0C0198DE253}" srcOrd="0" destOrd="0" presId="urn:microsoft.com/office/officeart/2008/layout/LinedList"/>
    <dgm:cxn modelId="{43EF62C0-95A6-4E08-8B68-E9C962BD3482}" srcId="{3E860917-A291-4694-826A-485362A1AAC2}" destId="{65812F72-3D75-49BE-B8D2-C460C76CAA84}" srcOrd="2"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6B09DBF0-3818-4C3D-823D-EC934B5BB37B}" type="presParOf" srcId="{131DD0E7-31AA-46C8-88D5-D0C0198DE253}" destId="{ED8FA418-3937-4769-A085-1A505C2EBAA1}" srcOrd="4" destOrd="0" presId="urn:microsoft.com/office/officeart/2008/layout/LinedList"/>
    <dgm:cxn modelId="{224B34DC-C84E-4C69-AE7E-C3F30A35091B}" type="presParOf" srcId="{131DD0E7-31AA-46C8-88D5-D0C0198DE253}" destId="{B5726348-C534-4850-906A-C3CCE14D0755}" srcOrd="5"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1"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pPr algn="ctr"/>
          <a:r>
            <a:rPr lang="en-US" dirty="0" smtClean="0"/>
            <a:t>Factory 4.0	</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Digital Factory	</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4"/>
      <dgm:spPr>
        <a:blipFill rotWithShape="0">
          <a:blip xmlns:r="http://schemas.openxmlformats.org/officeDocument/2006/relationships" r:embed="rId1"/>
          <a:stretch>
            <a:fillRect/>
          </a:stretch>
        </a:blipFill>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4"/>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4"/>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4"/>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4"/>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4"/>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4"/>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4"/>
      <dgm:spPr/>
      <dgm:t>
        <a:bodyPr/>
        <a:lstStyle/>
        <a:p>
          <a:endParaRPr lang="en-US"/>
        </a:p>
      </dgm:t>
    </dgm:pt>
    <dgm:pt modelId="{08AE439B-D31F-4CA8-BD31-FA8C82AE109B}" type="pres">
      <dgm:prSet presAssocID="{1D0147CA-C5AF-4FA3-BD81-CCCCA2B0DF72}"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n-US"/>
        </a:p>
      </dgm:t>
    </dgm:pt>
    <dgm:pt modelId="{38BE4AC7-6351-4C7A-BE8E-EAC0CDBAEA26}">
      <dgm:prSet phldrT="[Text]"/>
      <dgm:spPr/>
      <dgm:t>
        <a:bodyPr/>
        <a:lstStyle/>
        <a:p>
          <a:r>
            <a:rPr lang="en-US"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88A4D99D-4CE6-4738-9E6D-391114A1A64B}">
      <dgm:prSet phldrT="[Text]"/>
      <dgm:spPr/>
      <dgm:t>
        <a:bodyPr/>
        <a:lstStyle/>
        <a:p>
          <a:r>
            <a:rPr lang="en-US" dirty="0" smtClean="0"/>
            <a:t>Integrated E2E Planning and Execution</a:t>
          </a:r>
          <a:endParaRPr lang="en-US" dirty="0"/>
        </a:p>
      </dgm:t>
    </dgm:pt>
    <dgm:pt modelId="{91268C1D-4DE6-48B2-AEF1-70E9A7673E11}" type="sibTrans" cxnId="{63B7BA97-E397-4DD3-AEA1-6A69C4B03DA2}">
      <dgm:prSet/>
      <dgm:spPr/>
      <dgm:t>
        <a:bodyPr/>
        <a:lstStyle/>
        <a:p>
          <a:endParaRPr lang="en-US"/>
        </a:p>
      </dgm:t>
    </dgm:pt>
    <dgm:pt modelId="{AC66A5B3-BCCB-405E-9DE7-EE13C249889B}" type="parTrans" cxnId="{63B7BA97-E397-4DD3-AEA1-6A69C4B03DA2}">
      <dgm:prSet/>
      <dgm:spPr/>
      <dgm:t>
        <a:bodyPr/>
        <a:lstStyle/>
        <a:p>
          <a:endParaRPr lang="en-US"/>
        </a:p>
      </dgm:t>
    </dgm:pt>
    <dgm:pt modelId="{E052BAA2-7AA4-4D1F-9299-730BADA344E2}">
      <dgm:prSet phldrT="[Text]" phldr="1"/>
      <dgm:spPr/>
      <dgm:t>
        <a:bodyPr/>
        <a:lstStyle/>
        <a:p>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1"/>
      <dgm:spPr/>
    </dgm:pt>
    <dgm:pt modelId="{ACD838A5-2111-4E9F-B55F-D6246CC137E8}" type="pres">
      <dgm:prSet presAssocID="{E052BAA2-7AA4-4D1F-9299-730BADA344E2}" presName="horz1" presStyleCnt="0"/>
      <dgm:spPr/>
    </dgm:pt>
    <dgm:pt modelId="{DFE315E2-AB03-4E61-850F-B95C88E9089D}" type="pres">
      <dgm:prSet presAssocID="{E052BAA2-7AA4-4D1F-9299-730BADA344E2}" presName="tx1" presStyleLbl="revTx" presStyleIdx="0" presStyleCnt="5" custFlipHor="0" custScaleX="30824"/>
      <dgm:spPr/>
      <dgm:t>
        <a:bodyPr/>
        <a:lstStyle/>
        <a:p>
          <a:endParaRPr lang="en-US"/>
        </a:p>
      </dgm:t>
    </dgm:pt>
    <dgm:pt modelId="{77C1E0B3-15F7-4683-A725-EB7D4B1EB257}" type="pres">
      <dgm:prSet presAssocID="{E052BAA2-7AA4-4D1F-9299-730BADA344E2}" presName="vert1" presStyleCnt="0"/>
      <dgm:spPr/>
    </dgm:pt>
    <dgm:pt modelId="{788A399C-7CB1-4EB7-BB72-FF0CAE66FEED}" type="pres">
      <dgm:prSet presAssocID="{88A4D99D-4CE6-4738-9E6D-391114A1A64B}" presName="vertSpace2a" presStyleCnt="0"/>
      <dgm:spPr/>
    </dgm:pt>
    <dgm:pt modelId="{F74FF4A6-B022-4AD5-863B-795E89DE0294}" type="pres">
      <dgm:prSet presAssocID="{88A4D99D-4CE6-4738-9E6D-391114A1A64B}" presName="horz2" presStyleCnt="0"/>
      <dgm:spPr/>
    </dgm:pt>
    <dgm:pt modelId="{4B929263-CE59-44DE-BCEF-E9D3A48E8C26}" type="pres">
      <dgm:prSet presAssocID="{88A4D99D-4CE6-4738-9E6D-391114A1A64B}" presName="horzSpace2" presStyleCnt="0"/>
      <dgm:spPr/>
    </dgm:pt>
    <dgm:pt modelId="{2BBB2110-8D48-4E3E-B98E-E1D0F6C28358}" type="pres">
      <dgm:prSet presAssocID="{88A4D99D-4CE6-4738-9E6D-391114A1A64B}" presName="tx2" presStyleLbl="revTx" presStyleIdx="1" presStyleCnt="5"/>
      <dgm:spPr/>
      <dgm:t>
        <a:bodyPr/>
        <a:lstStyle/>
        <a:p>
          <a:endParaRPr lang="en-US"/>
        </a:p>
      </dgm:t>
    </dgm:pt>
    <dgm:pt modelId="{12B29230-C30E-4B66-97A6-FDFA1A02B33C}" type="pres">
      <dgm:prSet presAssocID="{88A4D99D-4CE6-4738-9E6D-391114A1A64B}" presName="vert2" presStyleCnt="0"/>
      <dgm:spPr/>
    </dgm:pt>
    <dgm:pt modelId="{7DC8C07B-EBB9-4898-97D6-4824066189B6}" type="pres">
      <dgm:prSet presAssocID="{88A4D99D-4CE6-4738-9E6D-391114A1A64B}" presName="thinLine2b" presStyleLbl="callout" presStyleIdx="0" presStyleCnt="4"/>
      <dgm:spPr/>
    </dgm:pt>
    <dgm:pt modelId="{78D69EE1-D1C2-4D85-BDB1-286F573BE6DD}" type="pres">
      <dgm:prSet presAssocID="{88A4D99D-4CE6-4738-9E6D-391114A1A64B}" presName="vertSpace2b" presStyleCnt="0"/>
      <dgm:spPr/>
    </dgm:pt>
    <dgm:pt modelId="{47294BF1-091F-4643-B8AA-AEC0C827014F}" type="pres">
      <dgm:prSet presAssocID="{9623476C-75E9-42AD-95D6-96596EA23154}" presName="horz2" presStyleCnt="0"/>
      <dgm:spPr/>
    </dgm:pt>
    <dgm:pt modelId="{50B27016-1EEF-4076-81F3-023416277D49}" type="pres">
      <dgm:prSet presAssocID="{9623476C-75E9-42AD-95D6-96596EA23154}" presName="horzSpace2" presStyleCnt="0"/>
      <dgm:spPr/>
    </dgm:pt>
    <dgm:pt modelId="{DDA0BDBC-5A69-465A-A9A1-6979CB71AA6C}" type="pres">
      <dgm:prSet presAssocID="{9623476C-75E9-42AD-95D6-96596EA23154}" presName="tx2" presStyleLbl="revTx" presStyleIdx="2" presStyleCnt="5"/>
      <dgm:spPr/>
      <dgm:t>
        <a:bodyPr/>
        <a:lstStyle/>
        <a:p>
          <a:endParaRPr lang="en-US"/>
        </a:p>
      </dgm:t>
    </dgm:pt>
    <dgm:pt modelId="{2BA70CB6-2B96-4A72-BF5E-852A0EA0F5F4}" type="pres">
      <dgm:prSet presAssocID="{9623476C-75E9-42AD-95D6-96596EA23154}" presName="vert2" presStyleCnt="0"/>
      <dgm:spPr/>
    </dgm:pt>
    <dgm:pt modelId="{24625F7A-6323-4E20-9646-2DBAD7CA0433}" type="pres">
      <dgm:prSet presAssocID="{9623476C-75E9-42AD-95D6-96596EA23154}" presName="thinLine2b" presStyleLbl="callout" presStyleIdx="1" presStyleCnt="4"/>
      <dgm:spPr/>
    </dgm:pt>
    <dgm:pt modelId="{AD36C4F8-A865-4E5E-BD31-365B360C6C8C}" type="pres">
      <dgm:prSet presAssocID="{9623476C-75E9-42AD-95D6-96596EA23154}" presName="vertSpace2b" presStyleCnt="0"/>
      <dgm:spPr/>
    </dgm:pt>
    <dgm:pt modelId="{8D30BEB3-B51E-4BD7-9D06-2932B38C0E5D}" type="pres">
      <dgm:prSet presAssocID="{9F44A5C7-85F4-4E20-812F-3925472CF3C3}" presName="horz2" presStyleCnt="0"/>
      <dgm:spPr/>
    </dgm:pt>
    <dgm:pt modelId="{A2511431-7902-4EEA-A4FE-14A5569882F9}" type="pres">
      <dgm:prSet presAssocID="{9F44A5C7-85F4-4E20-812F-3925472CF3C3}" presName="horzSpace2" presStyleCnt="0"/>
      <dgm:spPr/>
    </dgm:pt>
    <dgm:pt modelId="{013D226A-DEEA-4690-A57A-D572A031C55D}" type="pres">
      <dgm:prSet presAssocID="{9F44A5C7-85F4-4E20-812F-3925472CF3C3}" presName="tx2" presStyleLbl="revTx" presStyleIdx="3" presStyleCnt="5"/>
      <dgm:spPr/>
      <dgm:t>
        <a:bodyPr/>
        <a:lstStyle/>
        <a:p>
          <a:endParaRPr lang="en-US"/>
        </a:p>
      </dgm:t>
    </dgm:pt>
    <dgm:pt modelId="{520A0589-560C-4508-90E1-168FA254173F}" type="pres">
      <dgm:prSet presAssocID="{9F44A5C7-85F4-4E20-812F-3925472CF3C3}" presName="vert2" presStyleCnt="0"/>
      <dgm:spPr/>
    </dgm:pt>
    <dgm:pt modelId="{6D8AE0C0-D40A-4898-9EFF-B76272FA4BB3}" type="pres">
      <dgm:prSet presAssocID="{9F44A5C7-85F4-4E20-812F-3925472CF3C3}" presName="thinLine2b" presStyleLbl="callout" presStyleIdx="2" presStyleCnt="4"/>
      <dgm:spPr/>
    </dgm:pt>
    <dgm:pt modelId="{AECF2681-15D4-4A06-8269-B740654514CB}" type="pres">
      <dgm:prSet presAssocID="{9F44A5C7-85F4-4E20-812F-3925472CF3C3}" presName="vertSpace2b" presStyleCnt="0"/>
      <dgm:spPr/>
    </dgm:pt>
    <dgm:pt modelId="{5CD7FC2B-A1F6-440C-82AC-ED44D0E88F38}" type="pres">
      <dgm:prSet presAssocID="{38BE4AC7-6351-4C7A-BE8E-EAC0CDBAEA26}" presName="horz2" presStyleCnt="0"/>
      <dgm:spPr/>
    </dgm:pt>
    <dgm:pt modelId="{10A7F9B8-B51D-4588-8C1D-42851A6507B8}" type="pres">
      <dgm:prSet presAssocID="{38BE4AC7-6351-4C7A-BE8E-EAC0CDBAEA26}" presName="horzSpace2" presStyleCnt="0"/>
      <dgm:spPr/>
    </dgm:pt>
    <dgm:pt modelId="{CA4ED8CA-4F83-4163-AA0B-DF24B21B7377}" type="pres">
      <dgm:prSet presAssocID="{38BE4AC7-6351-4C7A-BE8E-EAC0CDBAEA26}" presName="tx2" presStyleLbl="revTx" presStyleIdx="4" presStyleCnt="5"/>
      <dgm:spPr/>
      <dgm:t>
        <a:bodyPr/>
        <a:lstStyle/>
        <a:p>
          <a:endParaRPr lang="en-US"/>
        </a:p>
      </dgm:t>
    </dgm:pt>
    <dgm:pt modelId="{DC035A31-3ADC-4ECB-A3FD-1021C500231E}" type="pres">
      <dgm:prSet presAssocID="{38BE4AC7-6351-4C7A-BE8E-EAC0CDBAEA26}" presName="vert2" presStyleCnt="0"/>
      <dgm:spPr/>
    </dgm:pt>
    <dgm:pt modelId="{DB7D1590-E5E8-4436-B986-CE54C2BD053F}" type="pres">
      <dgm:prSet presAssocID="{38BE4AC7-6351-4C7A-BE8E-EAC0CDBAEA26}" presName="thinLine2b" presStyleLbl="callout" presStyleIdx="3" presStyleCnt="4"/>
      <dgm:spPr/>
    </dgm:pt>
    <dgm:pt modelId="{12B0D384-3AB0-4F95-B455-D8FEEDACDA52}" type="pres">
      <dgm:prSet presAssocID="{38BE4AC7-6351-4C7A-BE8E-EAC0CDBAEA26}" presName="vertSpace2b" presStyleCnt="0"/>
      <dgm:spPr/>
    </dgm:pt>
  </dgm:ptLst>
  <dgm:cxnLst>
    <dgm:cxn modelId="{510107B6-7985-4095-BAFC-20BB89B5180C}" type="presOf" srcId="{08433C68-FDB6-4128-AC60-0B2F27028325}" destId="{937C84C5-9F62-4757-A578-A343F8000D62}" srcOrd="0" destOrd="0" presId="urn:microsoft.com/office/officeart/2008/layout/LinedList"/>
    <dgm:cxn modelId="{087045D9-9D2E-4BE8-87B7-F7063C0CE90E}" type="presOf" srcId="{88A4D99D-4CE6-4738-9E6D-391114A1A64B}" destId="{2BBB2110-8D48-4E3E-B98E-E1D0F6C28358}" srcOrd="0" destOrd="0" presId="urn:microsoft.com/office/officeart/2008/layout/LinedList"/>
    <dgm:cxn modelId="{A44448C4-FE02-4C88-BAF8-0C919BFD835B}" srcId="{E052BAA2-7AA4-4D1F-9299-730BADA344E2}" destId="{9623476C-75E9-42AD-95D6-96596EA23154}" srcOrd="1" destOrd="0" parTransId="{FBC18F32-F84B-455C-9EF1-2BEB34E7ECD0}" sibTransId="{FE28018A-9A45-462A-8449-76E2D98F2BDD}"/>
    <dgm:cxn modelId="{5E358CB0-6CE7-421C-A743-C32A50D40A90}" type="presOf" srcId="{9F44A5C7-85F4-4E20-812F-3925472CF3C3}" destId="{013D226A-DEEA-4690-A57A-D572A031C55D}" srcOrd="0" destOrd="0" presId="urn:microsoft.com/office/officeart/2008/layout/LinedList"/>
    <dgm:cxn modelId="{63B7BA97-E397-4DD3-AEA1-6A69C4B03DA2}" srcId="{E052BAA2-7AA4-4D1F-9299-730BADA344E2}" destId="{88A4D99D-4CE6-4738-9E6D-391114A1A64B}" srcOrd="0" destOrd="0" parTransId="{AC66A5B3-BCCB-405E-9DE7-EE13C249889B}" sibTransId="{91268C1D-4DE6-48B2-AEF1-70E9A7673E11}"/>
    <dgm:cxn modelId="{60D5B257-192C-4807-BC16-314D53EBCE07}" srcId="{E052BAA2-7AA4-4D1F-9299-730BADA344E2}" destId="{38BE4AC7-6351-4C7A-BE8E-EAC0CDBAEA26}" srcOrd="3" destOrd="0" parTransId="{C10189D2-3324-40B6-8967-631AE79BF0F3}" sibTransId="{78542428-5107-4382-BFB1-B323334294F1}"/>
    <dgm:cxn modelId="{F28BB442-FB38-4436-AA0B-12361F7152F6}" type="presOf" srcId="{9623476C-75E9-42AD-95D6-96596EA23154}" destId="{DDA0BDBC-5A69-465A-A9A1-6979CB71AA6C}"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E052BAA2-7AA4-4D1F-9299-730BADA344E2}" destId="{9F44A5C7-85F4-4E20-812F-3925472CF3C3}" srcOrd="2" destOrd="0" parTransId="{4A77B7E6-2025-4699-B8FB-0173996B0D4A}" sibTransId="{193C3FBB-12D5-46C1-AA36-921872CF32EE}"/>
    <dgm:cxn modelId="{424EB34D-575D-4287-838C-7E272F024248}" type="presOf" srcId="{38BE4AC7-6351-4C7A-BE8E-EAC0CDBAEA26}" destId="{CA4ED8CA-4F83-4163-AA0B-DF24B21B7377}"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2EFE0E13-2F73-4D24-A667-EF696E438FC3}" type="presParOf" srcId="{77C1E0B3-15F7-4683-A725-EB7D4B1EB257}" destId="{788A399C-7CB1-4EB7-BB72-FF0CAE66FEED}" srcOrd="0" destOrd="0" presId="urn:microsoft.com/office/officeart/2008/layout/LinedList"/>
    <dgm:cxn modelId="{7BF516B2-836B-4F4B-9253-3B0A840D8B72}" type="presParOf" srcId="{77C1E0B3-15F7-4683-A725-EB7D4B1EB257}" destId="{F74FF4A6-B022-4AD5-863B-795E89DE0294}" srcOrd="1" destOrd="0" presId="urn:microsoft.com/office/officeart/2008/layout/LinedList"/>
    <dgm:cxn modelId="{3206DB16-7A4B-4882-A243-E7B11E59B18E}" type="presParOf" srcId="{F74FF4A6-B022-4AD5-863B-795E89DE0294}" destId="{4B929263-CE59-44DE-BCEF-E9D3A48E8C26}" srcOrd="0" destOrd="0" presId="urn:microsoft.com/office/officeart/2008/layout/LinedList"/>
    <dgm:cxn modelId="{ACCCE48C-7461-4587-834A-C2B134CD268C}" type="presParOf" srcId="{F74FF4A6-B022-4AD5-863B-795E89DE0294}" destId="{2BBB2110-8D48-4E3E-B98E-E1D0F6C28358}" srcOrd="1" destOrd="0" presId="urn:microsoft.com/office/officeart/2008/layout/LinedList"/>
    <dgm:cxn modelId="{F41E5817-4AFD-41F6-AC4A-9699720EA829}" type="presParOf" srcId="{F74FF4A6-B022-4AD5-863B-795E89DE0294}" destId="{12B29230-C30E-4B66-97A6-FDFA1A02B33C}" srcOrd="2" destOrd="0" presId="urn:microsoft.com/office/officeart/2008/layout/LinedList"/>
    <dgm:cxn modelId="{27B2CC6F-571D-4797-95B1-82ECF06E8D48}" type="presParOf" srcId="{77C1E0B3-15F7-4683-A725-EB7D4B1EB257}" destId="{7DC8C07B-EBB9-4898-97D6-4824066189B6}" srcOrd="2" destOrd="0" presId="urn:microsoft.com/office/officeart/2008/layout/LinedList"/>
    <dgm:cxn modelId="{EBBD1329-3066-45D3-ACF9-DAFA9D5286B8}" type="presParOf" srcId="{77C1E0B3-15F7-4683-A725-EB7D4B1EB257}" destId="{78D69EE1-D1C2-4D85-BDB1-286F573BE6DD}" srcOrd="3" destOrd="0" presId="urn:microsoft.com/office/officeart/2008/layout/LinedList"/>
    <dgm:cxn modelId="{3B0A8B3D-F98F-48BC-AA5B-420A69AF4F49}" type="presParOf" srcId="{77C1E0B3-15F7-4683-A725-EB7D4B1EB257}" destId="{47294BF1-091F-4643-B8AA-AEC0C827014F}" srcOrd="4" destOrd="0" presId="urn:microsoft.com/office/officeart/2008/layout/LinedList"/>
    <dgm:cxn modelId="{0CCD4AC1-094D-450A-8ED9-6310FA8EA776}" type="presParOf" srcId="{47294BF1-091F-4643-B8AA-AEC0C827014F}" destId="{50B27016-1EEF-4076-81F3-023416277D49}" srcOrd="0" destOrd="0" presId="urn:microsoft.com/office/officeart/2008/layout/LinedList"/>
    <dgm:cxn modelId="{3275C9BE-2FFD-4648-955E-6168667BCD3F}" type="presParOf" srcId="{47294BF1-091F-4643-B8AA-AEC0C827014F}" destId="{DDA0BDBC-5A69-465A-A9A1-6979CB71AA6C}" srcOrd="1" destOrd="0" presId="urn:microsoft.com/office/officeart/2008/layout/LinedList"/>
    <dgm:cxn modelId="{896EE577-2BB9-4755-A471-CB39E8705A9D}" type="presParOf" srcId="{47294BF1-091F-4643-B8AA-AEC0C827014F}" destId="{2BA70CB6-2B96-4A72-BF5E-852A0EA0F5F4}" srcOrd="2" destOrd="0" presId="urn:microsoft.com/office/officeart/2008/layout/LinedList"/>
    <dgm:cxn modelId="{31311B0D-B8A0-4CC8-AB5B-55242AD474CD}" type="presParOf" srcId="{77C1E0B3-15F7-4683-A725-EB7D4B1EB257}" destId="{24625F7A-6323-4E20-9646-2DBAD7CA0433}" srcOrd="5" destOrd="0" presId="urn:microsoft.com/office/officeart/2008/layout/LinedList"/>
    <dgm:cxn modelId="{2248BB00-FA23-4444-9DAF-C9115EF5C2CA}" type="presParOf" srcId="{77C1E0B3-15F7-4683-A725-EB7D4B1EB257}" destId="{AD36C4F8-A865-4E5E-BD31-365B360C6C8C}" srcOrd="6" destOrd="0" presId="urn:microsoft.com/office/officeart/2008/layout/LinedList"/>
    <dgm:cxn modelId="{5A148709-8330-4BBD-A8A3-C33A57880D11}" type="presParOf" srcId="{77C1E0B3-15F7-4683-A725-EB7D4B1EB257}" destId="{8D30BEB3-B51E-4BD7-9D06-2932B38C0E5D}" srcOrd="7" destOrd="0" presId="urn:microsoft.com/office/officeart/2008/layout/LinedList"/>
    <dgm:cxn modelId="{BEB069FE-2810-4431-9646-4B253C98CE75}" type="presParOf" srcId="{8D30BEB3-B51E-4BD7-9D06-2932B38C0E5D}" destId="{A2511431-7902-4EEA-A4FE-14A5569882F9}" srcOrd="0" destOrd="0" presId="urn:microsoft.com/office/officeart/2008/layout/LinedList"/>
    <dgm:cxn modelId="{120D842A-F971-4243-94D0-57B528F4BC67}" type="presParOf" srcId="{8D30BEB3-B51E-4BD7-9D06-2932B38C0E5D}" destId="{013D226A-DEEA-4690-A57A-D572A031C55D}" srcOrd="1" destOrd="0" presId="urn:microsoft.com/office/officeart/2008/layout/LinedList"/>
    <dgm:cxn modelId="{A42D5764-7D7C-4B15-B691-4BA837DD355A}" type="presParOf" srcId="{8D30BEB3-B51E-4BD7-9D06-2932B38C0E5D}" destId="{520A0589-560C-4508-90E1-168FA254173F}" srcOrd="2" destOrd="0" presId="urn:microsoft.com/office/officeart/2008/layout/LinedList"/>
    <dgm:cxn modelId="{3876435C-2074-4309-A9B2-3E838CA47DFE}" type="presParOf" srcId="{77C1E0B3-15F7-4683-A725-EB7D4B1EB257}" destId="{6D8AE0C0-D40A-4898-9EFF-B76272FA4BB3}" srcOrd="8" destOrd="0" presId="urn:microsoft.com/office/officeart/2008/layout/LinedList"/>
    <dgm:cxn modelId="{1608A7DE-8764-479E-B2CF-57A39BA83B38}" type="presParOf" srcId="{77C1E0B3-15F7-4683-A725-EB7D4B1EB257}" destId="{AECF2681-15D4-4A06-8269-B740654514CB}" srcOrd="9" destOrd="0" presId="urn:microsoft.com/office/officeart/2008/layout/LinedList"/>
    <dgm:cxn modelId="{C6D07951-6C46-41F8-8915-6DE54C137B6E}" type="presParOf" srcId="{77C1E0B3-15F7-4683-A725-EB7D4B1EB257}" destId="{5CD7FC2B-A1F6-440C-82AC-ED44D0E88F38}" srcOrd="10" destOrd="0" presId="urn:microsoft.com/office/officeart/2008/layout/LinedList"/>
    <dgm:cxn modelId="{C61E539A-D846-4CF7-A356-A78E122E5A61}" type="presParOf" srcId="{5CD7FC2B-A1F6-440C-82AC-ED44D0E88F38}" destId="{10A7F9B8-B51D-4588-8C1D-42851A6507B8}" srcOrd="0" destOrd="0" presId="urn:microsoft.com/office/officeart/2008/layout/LinedList"/>
    <dgm:cxn modelId="{4895BC6C-94B0-4E5B-A869-0C5295754493}" type="presParOf" srcId="{5CD7FC2B-A1F6-440C-82AC-ED44D0E88F38}" destId="{CA4ED8CA-4F83-4163-AA0B-DF24B21B7377}" srcOrd="1" destOrd="0" presId="urn:microsoft.com/office/officeart/2008/layout/LinedList"/>
    <dgm:cxn modelId="{358A34B4-7BCF-4C58-A772-54B886F6F445}" type="presParOf" srcId="{5CD7FC2B-A1F6-440C-82AC-ED44D0E88F38}" destId="{DC035A31-3ADC-4ECB-A3FD-1021C500231E}" srcOrd="2" destOrd="0" presId="urn:microsoft.com/office/officeart/2008/layout/LinedList"/>
    <dgm:cxn modelId="{2A9BE36D-7231-4C73-AB0E-F726592BBD5C}" type="presParOf" srcId="{77C1E0B3-15F7-4683-A725-EB7D4B1EB257}" destId="{DB7D1590-E5E8-4436-B986-CE54C2BD053F}" srcOrd="11" destOrd="0" presId="urn:microsoft.com/office/officeart/2008/layout/LinedList"/>
    <dgm:cxn modelId="{1F992C1B-32E5-4AC7-99EB-EE9DFA63E986}" type="presParOf" srcId="{77C1E0B3-15F7-4683-A725-EB7D4B1EB257}" destId="{12B0D384-3AB0-4F95-B455-D8FEEDACDA52}" srcOrd="12"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1B613A7F-5298-4286-8737-7478BFF911A1}">
      <dgm:prSet phldrT="[Text]" phldr="1"/>
      <dgm:spPr/>
      <dgm:t>
        <a:bodyPr/>
        <a:lstStyle/>
        <a:p>
          <a:endParaRPr lang="en-US"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94A727AD-9D45-4008-B40E-967F5EB4E7BB}">
      <dgm:prSet phldrT="[Text]"/>
      <dgm:spPr/>
      <dgm:t>
        <a:bodyPr/>
        <a:lstStyle/>
        <a:p>
          <a:r>
            <a:rPr lang="en-US" dirty="0" smtClean="0"/>
            <a:t>Predictive Maintenance</a:t>
          </a:r>
          <a:endParaRPr lang="en-US" dirty="0"/>
        </a:p>
      </dgm:t>
    </dgm:pt>
    <dgm:pt modelId="{F147DC47-D314-4460-B0EE-24F91817EA3B}" type="parTrans" cxnId="{D40D404D-4456-44AC-907D-54BE7C61CAC1}">
      <dgm:prSet/>
      <dgm:spPr/>
      <dgm:t>
        <a:bodyPr/>
        <a:lstStyle/>
        <a:p>
          <a:endParaRPr lang="en-US"/>
        </a:p>
      </dgm:t>
    </dgm:pt>
    <dgm:pt modelId="{0E1CA620-F394-47B9-866E-2D173D62067F}" type="sibTrans" cxnId="{D40D404D-4456-44AC-907D-54BE7C61CAC1}">
      <dgm:prSet/>
      <dgm:spPr/>
      <dgm:t>
        <a:bodyPr/>
        <a:lstStyle/>
        <a:p>
          <a:endParaRPr lang="en-US"/>
        </a:p>
      </dgm:t>
    </dgm:pt>
    <dgm:pt modelId="{5C1E88B6-3580-4736-AD0B-DC21B5164939}">
      <dgm:prSet phldrT="[Text]"/>
      <dgm:spPr/>
      <dgm:t>
        <a:bodyPr/>
        <a:lstStyle/>
        <a:p>
          <a:r>
            <a:rPr lang="en-US" dirty="0" smtClean="0"/>
            <a:t>Simulation of Digital Twin</a:t>
          </a:r>
          <a:endParaRPr lang="en-US"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dgm:spPr/>
      <dgm:t>
        <a:bodyPr/>
        <a:lstStyle/>
        <a:p>
          <a:r>
            <a:rPr lang="en-US" dirty="0" smtClean="0"/>
            <a:t>Augmented Reality </a:t>
          </a:r>
          <a:endParaRPr lang="en-US"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1"/>
      <dgm:spPr/>
    </dgm:pt>
    <dgm:pt modelId="{11FA9864-BD00-4958-95DA-70D71A49F952}" type="pres">
      <dgm:prSet presAssocID="{1B613A7F-5298-4286-8737-7478BFF911A1}" presName="horz1" presStyleCnt="0"/>
      <dgm:spPr/>
    </dgm:pt>
    <dgm:pt modelId="{F578BECF-2F44-4D9B-BF67-864C52CB8141}" type="pres">
      <dgm:prSet presAssocID="{1B613A7F-5298-4286-8737-7478BFF911A1}" presName="tx1" presStyleLbl="revTx" presStyleIdx="0" presStyleCnt="4" custFlipHor="0" custScaleX="38259"/>
      <dgm:spPr/>
      <dgm:t>
        <a:bodyPr/>
        <a:lstStyle/>
        <a:p>
          <a:endParaRPr lang="en-US"/>
        </a:p>
      </dgm:t>
    </dgm:pt>
    <dgm:pt modelId="{9BF2BF85-45F6-4658-9C62-14E891F74220}" type="pres">
      <dgm:prSet presAssocID="{1B613A7F-5298-4286-8737-7478BFF911A1}" presName="vert1" presStyleCnt="0"/>
      <dgm:spPr/>
    </dgm:pt>
    <dgm:pt modelId="{52EA7F8D-B21E-4368-80C2-CE8E96C37EBF}" type="pres">
      <dgm:prSet presAssocID="{94A727AD-9D45-4008-B40E-967F5EB4E7BB}" presName="vertSpace2a" presStyleCnt="0"/>
      <dgm:spPr/>
    </dgm:pt>
    <dgm:pt modelId="{5B3DF920-FDD6-4BAC-B21D-89E6D871C89D}" type="pres">
      <dgm:prSet presAssocID="{94A727AD-9D45-4008-B40E-967F5EB4E7BB}" presName="horz2" presStyleCnt="0"/>
      <dgm:spPr/>
    </dgm:pt>
    <dgm:pt modelId="{AB76908D-B4EA-43AB-BE2B-388F4B99A910}" type="pres">
      <dgm:prSet presAssocID="{94A727AD-9D45-4008-B40E-967F5EB4E7BB}" presName="horzSpace2" presStyleCnt="0"/>
      <dgm:spPr/>
    </dgm:pt>
    <dgm:pt modelId="{D5275F40-0DDC-46A7-B788-8F5AF0EEEC86}" type="pres">
      <dgm:prSet presAssocID="{94A727AD-9D45-4008-B40E-967F5EB4E7BB}" presName="tx2" presStyleLbl="revTx" presStyleIdx="1" presStyleCnt="4" custScaleX="158116"/>
      <dgm:spPr/>
      <dgm:t>
        <a:bodyPr/>
        <a:lstStyle/>
        <a:p>
          <a:endParaRPr lang="en-US"/>
        </a:p>
      </dgm:t>
    </dgm:pt>
    <dgm:pt modelId="{C91272FD-B096-426A-91A1-A01B56E3BD01}" type="pres">
      <dgm:prSet presAssocID="{94A727AD-9D45-4008-B40E-967F5EB4E7BB}" presName="vert2" presStyleCnt="0"/>
      <dgm:spPr/>
    </dgm:pt>
    <dgm:pt modelId="{506DD8A0-D931-4E3B-A4D8-3B8838193A44}" type="pres">
      <dgm:prSet presAssocID="{94A727AD-9D45-4008-B40E-967F5EB4E7BB}" presName="thinLine2b" presStyleLbl="callout" presStyleIdx="0" presStyleCnt="3"/>
      <dgm:spPr/>
    </dgm:pt>
    <dgm:pt modelId="{2A58455D-F074-43BE-BD38-BF573CF463A0}" type="pres">
      <dgm:prSet presAssocID="{94A727AD-9D45-4008-B40E-967F5EB4E7BB}" presName="vertSpace2b" presStyleCnt="0"/>
      <dgm:spPr/>
    </dgm:pt>
    <dgm:pt modelId="{86C4F249-FABE-4630-B5E7-4FF5FF93CB49}" type="pres">
      <dgm:prSet presAssocID="{5C1E88B6-3580-4736-AD0B-DC21B5164939}" presName="horz2" presStyleCnt="0"/>
      <dgm:spPr/>
    </dgm:pt>
    <dgm:pt modelId="{12792B5F-2BA0-46FB-AC29-0BEB55577F97}" type="pres">
      <dgm:prSet presAssocID="{5C1E88B6-3580-4736-AD0B-DC21B5164939}" presName="horzSpace2" presStyleCnt="0"/>
      <dgm:spPr/>
    </dgm:pt>
    <dgm:pt modelId="{9C5D871B-9625-4E98-8998-757DFBB103FF}" type="pres">
      <dgm:prSet presAssocID="{5C1E88B6-3580-4736-AD0B-DC21B5164939}" presName="tx2" presStyleLbl="revTx" presStyleIdx="2" presStyleCnt="4" custScaleX="134681"/>
      <dgm:spPr/>
      <dgm:t>
        <a:bodyPr/>
        <a:lstStyle/>
        <a:p>
          <a:endParaRPr lang="en-US"/>
        </a:p>
      </dgm:t>
    </dgm:pt>
    <dgm:pt modelId="{0452CF58-367B-4374-B3D8-B9B041A5EB0C}" type="pres">
      <dgm:prSet presAssocID="{5C1E88B6-3580-4736-AD0B-DC21B5164939}" presName="vert2" presStyleCnt="0"/>
      <dgm:spPr/>
    </dgm:pt>
    <dgm:pt modelId="{6A6BD60C-9D2F-4BE9-A64F-AF6499866F67}" type="pres">
      <dgm:prSet presAssocID="{5C1E88B6-3580-4736-AD0B-DC21B5164939}" presName="thinLine2b" presStyleLbl="callout" presStyleIdx="1" presStyleCnt="3"/>
      <dgm:spPr/>
    </dgm:pt>
    <dgm:pt modelId="{9809F67D-BF2B-48C7-858E-BE944FE5D1EC}" type="pres">
      <dgm:prSet presAssocID="{5C1E88B6-3580-4736-AD0B-DC21B5164939}" presName="vertSpace2b" presStyleCnt="0"/>
      <dgm:spPr/>
    </dgm:pt>
    <dgm:pt modelId="{6DB02272-1559-4735-837C-4A29FCFF7E2A}" type="pres">
      <dgm:prSet presAssocID="{F1BF3B83-EC7D-4421-9174-AFCAB974F7AD}" presName="horz2" presStyleCnt="0"/>
      <dgm:spPr/>
    </dgm:pt>
    <dgm:pt modelId="{01B3B0EC-91C5-4381-89DB-44820D740599}" type="pres">
      <dgm:prSet presAssocID="{F1BF3B83-EC7D-4421-9174-AFCAB974F7AD}" presName="horzSpace2" presStyleCnt="0"/>
      <dgm:spPr/>
    </dgm:pt>
    <dgm:pt modelId="{FF21B7E5-632B-4910-8C82-1F7CFF494F9F}" type="pres">
      <dgm:prSet presAssocID="{F1BF3B83-EC7D-4421-9174-AFCAB974F7AD}" presName="tx2" presStyleLbl="revTx" presStyleIdx="3" presStyleCnt="4" custScaleX="146404"/>
      <dgm:spPr/>
      <dgm:t>
        <a:bodyPr/>
        <a:lstStyle/>
        <a:p>
          <a:endParaRPr lang="en-US"/>
        </a:p>
      </dgm:t>
    </dgm:pt>
    <dgm:pt modelId="{4E4C15E3-FAD5-426E-9CBC-F8A25B69650F}" type="pres">
      <dgm:prSet presAssocID="{F1BF3B83-EC7D-4421-9174-AFCAB974F7AD}" presName="vert2" presStyleCnt="0"/>
      <dgm:spPr/>
    </dgm:pt>
    <dgm:pt modelId="{E25ABFC1-0404-4BCE-8A2C-9A5E0E21AD8F}" type="pres">
      <dgm:prSet presAssocID="{F1BF3B83-EC7D-4421-9174-AFCAB974F7AD}" presName="thinLine2b" presStyleLbl="callout" presStyleIdx="2" presStyleCnt="3"/>
      <dgm:spPr/>
    </dgm:pt>
    <dgm:pt modelId="{80FBA111-B98C-4D8E-B5DE-7EB276E5C9F9}" type="pres">
      <dgm:prSet presAssocID="{F1BF3B83-EC7D-4421-9174-AFCAB974F7AD}" presName="vertSpace2b" presStyleCnt="0"/>
      <dgm:spPr/>
    </dgm:pt>
  </dgm:ptLst>
  <dgm:cxnLst>
    <dgm:cxn modelId="{64E72CD1-AFDD-42CE-BEED-9005D304FF92}" srcId="{1B613A7F-5298-4286-8737-7478BFF911A1}"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9D4E95FE-5395-4A40-8B52-D331917B4FF7}" type="presOf" srcId="{5C1E88B6-3580-4736-AD0B-DC21B5164939}" destId="{9C5D871B-9625-4E98-8998-757DFBB103FF}" srcOrd="0" destOrd="0" presId="urn:microsoft.com/office/officeart/2008/layout/LinedList"/>
    <dgm:cxn modelId="{8B5C98F1-7228-4756-803D-0FCE2660396F}" type="presOf" srcId="{94A727AD-9D45-4008-B40E-967F5EB4E7BB}" destId="{D5275F40-0DDC-46A7-B788-8F5AF0EEEC86}" srcOrd="0" destOrd="0" presId="urn:microsoft.com/office/officeart/2008/layout/LinedList"/>
    <dgm:cxn modelId="{D40D404D-4456-44AC-907D-54BE7C61CAC1}" srcId="{1B613A7F-5298-4286-8737-7478BFF911A1}" destId="{94A727AD-9D45-4008-B40E-967F5EB4E7BB}" srcOrd="0" destOrd="0" parTransId="{F147DC47-D314-4460-B0EE-24F91817EA3B}" sibTransId="{0E1CA620-F394-47B9-866E-2D173D62067F}"/>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1B613A7F-5298-4286-8737-7478BFF911A1}" destId="{5C1E88B6-3580-4736-AD0B-DC21B5164939}" srcOrd="1" destOrd="0" parTransId="{E35E0A2D-8F5B-49A4-823A-B6E4B03C1FFE}" sibTransId="{9DDBA596-FFDA-4C9B-8843-3686813DF873}"/>
    <dgm:cxn modelId="{20CD836C-3296-44D3-9061-AFBC6CE08035}" type="presOf" srcId="{F1BF3B83-EC7D-4421-9174-AFCAB974F7AD}" destId="{FF21B7E5-632B-4910-8C82-1F7CFF494F9F}" srcOrd="0" destOrd="0" presId="urn:microsoft.com/office/officeart/2008/layout/LinedList"/>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4F441A56-F0A9-4149-9F67-42BAA9F888FE}" type="presParOf" srcId="{9BF2BF85-45F6-4658-9C62-14E891F74220}" destId="{52EA7F8D-B21E-4368-80C2-CE8E96C37EBF}" srcOrd="0" destOrd="0" presId="urn:microsoft.com/office/officeart/2008/layout/LinedList"/>
    <dgm:cxn modelId="{3CC88702-52E1-4457-915A-94FFCBDE2E2A}" type="presParOf" srcId="{9BF2BF85-45F6-4658-9C62-14E891F74220}" destId="{5B3DF920-FDD6-4BAC-B21D-89E6D871C89D}" srcOrd="1" destOrd="0" presId="urn:microsoft.com/office/officeart/2008/layout/LinedList"/>
    <dgm:cxn modelId="{8187D5DE-E437-49B6-8499-847FF6DF353F}" type="presParOf" srcId="{5B3DF920-FDD6-4BAC-B21D-89E6D871C89D}" destId="{AB76908D-B4EA-43AB-BE2B-388F4B99A910}" srcOrd="0" destOrd="0" presId="urn:microsoft.com/office/officeart/2008/layout/LinedList"/>
    <dgm:cxn modelId="{0814B47A-ED29-4654-B925-FB47CD8CB87A}" type="presParOf" srcId="{5B3DF920-FDD6-4BAC-B21D-89E6D871C89D}" destId="{D5275F40-0DDC-46A7-B788-8F5AF0EEEC86}" srcOrd="1" destOrd="0" presId="urn:microsoft.com/office/officeart/2008/layout/LinedList"/>
    <dgm:cxn modelId="{3A889F7C-9C07-4D66-9913-2E6E20DD9C42}" type="presParOf" srcId="{5B3DF920-FDD6-4BAC-B21D-89E6D871C89D}" destId="{C91272FD-B096-426A-91A1-A01B56E3BD01}" srcOrd="2" destOrd="0" presId="urn:microsoft.com/office/officeart/2008/layout/LinedList"/>
    <dgm:cxn modelId="{24C27D4B-E78F-4A04-B63E-EF11237763E8}" type="presParOf" srcId="{9BF2BF85-45F6-4658-9C62-14E891F74220}" destId="{506DD8A0-D931-4E3B-A4D8-3B8838193A44}" srcOrd="2" destOrd="0" presId="urn:microsoft.com/office/officeart/2008/layout/LinedList"/>
    <dgm:cxn modelId="{AEF760C3-74C6-46CA-BF24-65501D3BFE16}" type="presParOf" srcId="{9BF2BF85-45F6-4658-9C62-14E891F74220}" destId="{2A58455D-F074-43BE-BD38-BF573CF463A0}" srcOrd="3" destOrd="0" presId="urn:microsoft.com/office/officeart/2008/layout/LinedList"/>
    <dgm:cxn modelId="{532BC984-4BD2-4562-B17F-7BC74ABAE059}" type="presParOf" srcId="{9BF2BF85-45F6-4658-9C62-14E891F74220}" destId="{86C4F249-FABE-4630-B5E7-4FF5FF93CB49}" srcOrd="4" destOrd="0" presId="urn:microsoft.com/office/officeart/2008/layout/LinedList"/>
    <dgm:cxn modelId="{0CCD777E-52E9-4625-AED6-591B4D50036F}" type="presParOf" srcId="{86C4F249-FABE-4630-B5E7-4FF5FF93CB49}" destId="{12792B5F-2BA0-46FB-AC29-0BEB55577F97}" srcOrd="0" destOrd="0" presId="urn:microsoft.com/office/officeart/2008/layout/LinedList"/>
    <dgm:cxn modelId="{0E12641E-A06C-416C-9DEC-4C5E7380D087}" type="presParOf" srcId="{86C4F249-FABE-4630-B5E7-4FF5FF93CB49}" destId="{9C5D871B-9625-4E98-8998-757DFBB103FF}" srcOrd="1" destOrd="0" presId="urn:microsoft.com/office/officeart/2008/layout/LinedList"/>
    <dgm:cxn modelId="{AC0C2E6F-FFF0-4A4A-879B-335DADDAA806}" type="presParOf" srcId="{86C4F249-FABE-4630-B5E7-4FF5FF93CB49}" destId="{0452CF58-367B-4374-B3D8-B9B041A5EB0C}" srcOrd="2" destOrd="0" presId="urn:microsoft.com/office/officeart/2008/layout/LinedList"/>
    <dgm:cxn modelId="{CFFE9E72-3857-4E51-8A73-915DA36C89A0}" type="presParOf" srcId="{9BF2BF85-45F6-4658-9C62-14E891F74220}" destId="{6A6BD60C-9D2F-4BE9-A64F-AF6499866F67}" srcOrd="5" destOrd="0" presId="urn:microsoft.com/office/officeart/2008/layout/LinedList"/>
    <dgm:cxn modelId="{7DC95308-58E7-430A-AEF9-4A78C5E1E887}" type="presParOf" srcId="{9BF2BF85-45F6-4658-9C62-14E891F74220}" destId="{9809F67D-BF2B-48C7-858E-BE944FE5D1EC}" srcOrd="6" destOrd="0" presId="urn:microsoft.com/office/officeart/2008/layout/LinedList"/>
    <dgm:cxn modelId="{C54F2BBD-C597-47D8-9A44-1F3AC28766B5}" type="presParOf" srcId="{9BF2BF85-45F6-4658-9C62-14E891F74220}" destId="{6DB02272-1559-4735-837C-4A29FCFF7E2A}" srcOrd="7" destOrd="0" presId="urn:microsoft.com/office/officeart/2008/layout/LinedList"/>
    <dgm:cxn modelId="{E5650472-100F-4CD3-8E83-02F3E3B72C96}" type="presParOf" srcId="{6DB02272-1559-4735-837C-4A29FCFF7E2A}" destId="{01B3B0EC-91C5-4381-89DB-44820D740599}" srcOrd="0" destOrd="0" presId="urn:microsoft.com/office/officeart/2008/layout/LinedList"/>
    <dgm:cxn modelId="{33940D7C-923F-468E-9D13-BF2698AB0002}" type="presParOf" srcId="{6DB02272-1559-4735-837C-4A29FCFF7E2A}" destId="{FF21B7E5-632B-4910-8C82-1F7CFF494F9F}" srcOrd="1" destOrd="0" presId="urn:microsoft.com/office/officeart/2008/layout/LinedList"/>
    <dgm:cxn modelId="{51033F26-AF64-46F6-89D4-D488629FE81C}" type="presParOf" srcId="{6DB02272-1559-4735-837C-4A29FCFF7E2A}" destId="{4E4C15E3-FAD5-426E-9CBC-F8A25B69650F}" srcOrd="2" destOrd="0" presId="urn:microsoft.com/office/officeart/2008/layout/LinedList"/>
    <dgm:cxn modelId="{86EFF13B-8F18-43C1-AA0B-0926B4186119}" type="presParOf" srcId="{9BF2BF85-45F6-4658-9C62-14E891F74220}" destId="{E25ABFC1-0404-4BCE-8A2C-9A5E0E21AD8F}" srcOrd="8" destOrd="0" presId="urn:microsoft.com/office/officeart/2008/layout/LinedList"/>
    <dgm:cxn modelId="{DEF42840-339E-43E1-B809-5CA3A7998B01}" type="presParOf" srcId="{9BF2BF85-45F6-4658-9C62-14E891F74220}" destId="{80FBA111-B98C-4D8E-B5DE-7EB276E5C9F9}" srcOrd="9"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6209-4D29-4ECD-9B75-5314A862194A}">
      <dsp:nvSpPr>
        <dsp:cNvPr id="0" name=""/>
        <dsp:cNvSpPr/>
      </dsp:nvSpPr>
      <dsp:spPr>
        <a:xfrm>
          <a:off x="3443120" y="318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Silicon Based Security</a:t>
          </a:r>
          <a:endParaRPr lang="en-US" sz="900" kern="1200" dirty="0"/>
        </a:p>
      </dsp:txBody>
      <dsp:txXfrm>
        <a:off x="3471238" y="31307"/>
        <a:ext cx="829923" cy="519767"/>
      </dsp:txXfrm>
    </dsp:sp>
    <dsp:sp modelId="{DE080EF2-48E0-4018-AD6D-FFAD45BD187F}">
      <dsp:nvSpPr>
        <dsp:cNvPr id="0" name=""/>
        <dsp:cNvSpPr/>
      </dsp:nvSpPr>
      <dsp:spPr>
        <a:xfrm>
          <a:off x="1297086" y="291191"/>
          <a:ext cx="5178227" cy="5178227"/>
        </a:xfrm>
        <a:custGeom>
          <a:avLst/>
          <a:gdLst/>
          <a:ahLst/>
          <a:cxnLst/>
          <a:rect l="0" t="0" r="0" b="0"/>
          <a:pathLst>
            <a:path>
              <a:moveTo>
                <a:pt x="3037451" y="39113"/>
              </a:moveTo>
              <a:arcTo wR="2589113" hR="2589113" stAng="16798305"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7D5BF4-15B6-4C0D-AE10-EA5858E19E49}">
      <dsp:nvSpPr>
        <dsp:cNvPr id="0" name=""/>
        <dsp:cNvSpPr/>
      </dsp:nvSpPr>
      <dsp:spPr>
        <a:xfrm>
          <a:off x="4842900"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Human-Machine Interfaces</a:t>
          </a:r>
          <a:endParaRPr lang="en-US" sz="900" kern="1200" dirty="0"/>
        </a:p>
      </dsp:txBody>
      <dsp:txXfrm>
        <a:off x="4871018" y="442320"/>
        <a:ext cx="829923" cy="519767"/>
      </dsp:txXfrm>
    </dsp:sp>
    <dsp:sp modelId="{FE300D51-9A9D-4032-B11F-A9C77DCB5428}">
      <dsp:nvSpPr>
        <dsp:cNvPr id="0" name=""/>
        <dsp:cNvSpPr/>
      </dsp:nvSpPr>
      <dsp:spPr>
        <a:xfrm>
          <a:off x="1297086" y="291191"/>
          <a:ext cx="5178227" cy="5178227"/>
        </a:xfrm>
        <a:custGeom>
          <a:avLst/>
          <a:gdLst/>
          <a:ahLst/>
          <a:cxnLst/>
          <a:rect l="0" t="0" r="0" b="0"/>
          <a:pathLst>
            <a:path>
              <a:moveTo>
                <a:pt x="4363550" y="703673"/>
              </a:moveTo>
              <a:arcTo wR="2589113" hR="2589113" stAng="18795766"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7EB252-AE47-480C-8701-5357F5CCA76B}">
      <dsp:nvSpPr>
        <dsp:cNvPr id="0" name=""/>
        <dsp:cNvSpPr/>
      </dsp:nvSpPr>
      <dsp:spPr>
        <a:xfrm>
          <a:off x="5798260"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err="1" smtClean="0"/>
            <a:t>IoT</a:t>
          </a:r>
          <a:endParaRPr lang="en-US" sz="900" kern="1200" dirty="0"/>
        </a:p>
      </dsp:txBody>
      <dsp:txXfrm>
        <a:off x="5826378" y="1544864"/>
        <a:ext cx="829923" cy="519767"/>
      </dsp:txXfrm>
    </dsp:sp>
    <dsp:sp modelId="{9728ED85-269C-46FD-A3CF-3854D18B6736}">
      <dsp:nvSpPr>
        <dsp:cNvPr id="0" name=""/>
        <dsp:cNvSpPr/>
      </dsp:nvSpPr>
      <dsp:spPr>
        <a:xfrm>
          <a:off x="1297086" y="291191"/>
          <a:ext cx="5178227" cy="5178227"/>
        </a:xfrm>
        <a:custGeom>
          <a:avLst/>
          <a:gdLst/>
          <a:ahLst/>
          <a:cxnLst/>
          <a:rect l="0" t="0" r="0" b="0"/>
          <a:pathLst>
            <a:path>
              <a:moveTo>
                <a:pt x="5058193" y="1809912"/>
              </a:moveTo>
              <a:arcTo wR="2589113" hR="2589113" stAng="20549110"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C08199-A805-4C92-806C-69CCB9C0DBC7}">
      <dsp:nvSpPr>
        <dsp:cNvPr id="0" name=""/>
        <dsp:cNvSpPr/>
      </dsp:nvSpPr>
      <dsp:spPr>
        <a:xfrm>
          <a:off x="6005880"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Data Center Computing</a:t>
          </a:r>
          <a:endParaRPr lang="en-US" sz="900" kern="1200" dirty="0"/>
        </a:p>
      </dsp:txBody>
      <dsp:txXfrm>
        <a:off x="6033998" y="2988890"/>
        <a:ext cx="829923" cy="519767"/>
      </dsp:txXfrm>
    </dsp:sp>
    <dsp:sp modelId="{C943E45E-C8FE-4A19-B8EC-F5F5CA13D061}">
      <dsp:nvSpPr>
        <dsp:cNvPr id="0" name=""/>
        <dsp:cNvSpPr/>
      </dsp:nvSpPr>
      <dsp:spPr>
        <a:xfrm>
          <a:off x="1297086" y="291191"/>
          <a:ext cx="5178227" cy="5178227"/>
        </a:xfrm>
        <a:custGeom>
          <a:avLst/>
          <a:gdLst/>
          <a:ahLst/>
          <a:cxnLst/>
          <a:rect l="0" t="0" r="0" b="0"/>
          <a:pathLst>
            <a:path>
              <a:moveTo>
                <a:pt x="5091526" y="3253522"/>
              </a:moveTo>
              <a:arcTo wR="2589113" hR="2589113" stAng="892163"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64A256-3DD1-4BAA-91FF-305534D0A3F6}">
      <dsp:nvSpPr>
        <dsp:cNvPr id="0" name=""/>
        <dsp:cNvSpPr/>
      </dsp:nvSpPr>
      <dsp:spPr>
        <a:xfrm>
          <a:off x="5399841"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Smart Sensors</a:t>
          </a:r>
          <a:endParaRPr lang="en-US" sz="900" kern="1200" dirty="0"/>
        </a:p>
      </dsp:txBody>
      <dsp:txXfrm>
        <a:off x="5427959" y="4315930"/>
        <a:ext cx="829923" cy="519767"/>
      </dsp:txXfrm>
    </dsp:sp>
    <dsp:sp modelId="{5D13864E-D6C4-4B55-8850-65EE0CA5BDBD}">
      <dsp:nvSpPr>
        <dsp:cNvPr id="0" name=""/>
        <dsp:cNvSpPr/>
      </dsp:nvSpPr>
      <dsp:spPr>
        <a:xfrm>
          <a:off x="1297086" y="291191"/>
          <a:ext cx="5178227" cy="5178227"/>
        </a:xfrm>
        <a:custGeom>
          <a:avLst/>
          <a:gdLst/>
          <a:ahLst/>
          <a:cxnLst/>
          <a:rect l="0" t="0" r="0" b="0"/>
          <a:pathLst>
            <a:path>
              <a:moveTo>
                <a:pt x="4248685" y="4576406"/>
              </a:moveTo>
              <a:arcTo wR="2589113" hR="2589113" stAng="3008102"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52B7A2-3314-49E8-BE4C-7C221CF89596}">
      <dsp:nvSpPr>
        <dsp:cNvPr id="0" name=""/>
        <dsp:cNvSpPr/>
      </dsp:nvSpPr>
      <dsp:spPr>
        <a:xfrm>
          <a:off x="4172557"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Augmented Reality</a:t>
          </a:r>
          <a:endParaRPr lang="en-US" sz="900" kern="1200" dirty="0"/>
        </a:p>
      </dsp:txBody>
      <dsp:txXfrm>
        <a:off x="4200675" y="5104657"/>
        <a:ext cx="829923" cy="519767"/>
      </dsp:txXfrm>
    </dsp:sp>
    <dsp:sp modelId="{D11B02B0-5FC6-4033-AB29-B03EBAD7E031}">
      <dsp:nvSpPr>
        <dsp:cNvPr id="0" name=""/>
        <dsp:cNvSpPr/>
      </dsp:nvSpPr>
      <dsp:spPr>
        <a:xfrm>
          <a:off x="1297086" y="291191"/>
          <a:ext cx="5178227" cy="5178227"/>
        </a:xfrm>
        <a:custGeom>
          <a:avLst/>
          <a:gdLst/>
          <a:ahLst/>
          <a:cxnLst/>
          <a:rect l="0" t="0" r="0" b="0"/>
          <a:pathLst>
            <a:path>
              <a:moveTo>
                <a:pt x="2869778" y="5162970"/>
              </a:moveTo>
              <a:arcTo wR="2589113" hR="2589113" stAng="5026608" swAng="746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50676F-5873-47A3-81B1-03D67D5E7241}">
      <dsp:nvSpPr>
        <dsp:cNvPr id="0" name=""/>
        <dsp:cNvSpPr/>
      </dsp:nvSpPr>
      <dsp:spPr>
        <a:xfrm>
          <a:off x="2713682" y="5076539"/>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Mass Customization</a:t>
          </a:r>
          <a:endParaRPr lang="en-US" sz="900" kern="1200" dirty="0"/>
        </a:p>
      </dsp:txBody>
      <dsp:txXfrm>
        <a:off x="2741800" y="5104657"/>
        <a:ext cx="829923" cy="519767"/>
      </dsp:txXfrm>
    </dsp:sp>
    <dsp:sp modelId="{4087ED89-D19C-4A1C-A8B5-F833FC6997CE}">
      <dsp:nvSpPr>
        <dsp:cNvPr id="0" name=""/>
        <dsp:cNvSpPr/>
      </dsp:nvSpPr>
      <dsp:spPr>
        <a:xfrm>
          <a:off x="1297086" y="291191"/>
          <a:ext cx="5178227" cy="5178227"/>
        </a:xfrm>
        <a:custGeom>
          <a:avLst/>
          <a:gdLst/>
          <a:ahLst/>
          <a:cxnLst/>
          <a:rect l="0" t="0" r="0" b="0"/>
          <a:pathLst>
            <a:path>
              <a:moveTo>
                <a:pt x="1411345" y="4894839"/>
              </a:moveTo>
              <a:arcTo wR="2589113" hR="2589113" stAng="7023480" swAng="76841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E39079-D8B9-4A2C-A4C7-4D654E653B4F}">
      <dsp:nvSpPr>
        <dsp:cNvPr id="0" name=""/>
        <dsp:cNvSpPr/>
      </dsp:nvSpPr>
      <dsp:spPr>
        <a:xfrm>
          <a:off x="1486398" y="428781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Wearables</a:t>
          </a:r>
          <a:endParaRPr lang="en-US" sz="900" kern="1200" dirty="0"/>
        </a:p>
      </dsp:txBody>
      <dsp:txXfrm>
        <a:off x="1514516" y="4315930"/>
        <a:ext cx="829923" cy="519767"/>
      </dsp:txXfrm>
    </dsp:sp>
    <dsp:sp modelId="{2D87B0DE-1AA2-4953-80CD-97A61D6A774A}">
      <dsp:nvSpPr>
        <dsp:cNvPr id="0" name=""/>
        <dsp:cNvSpPr/>
      </dsp:nvSpPr>
      <dsp:spPr>
        <a:xfrm>
          <a:off x="1297086" y="291191"/>
          <a:ext cx="5178227" cy="5178227"/>
        </a:xfrm>
        <a:custGeom>
          <a:avLst/>
          <a:gdLst/>
          <a:ahLst/>
          <a:cxnLst/>
          <a:rect l="0" t="0" r="0" b="0"/>
          <a:pathLst>
            <a:path>
              <a:moveTo>
                <a:pt x="411545" y="3989723"/>
              </a:moveTo>
              <a:arcTo wR="2589113" hR="2589113" stAng="8835055" swAng="107278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C33DF4-133F-4DE9-99E9-5EE4110B6685}">
      <dsp:nvSpPr>
        <dsp:cNvPr id="0" name=""/>
        <dsp:cNvSpPr/>
      </dsp:nvSpPr>
      <dsp:spPr>
        <a:xfrm>
          <a:off x="880359" y="296077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3D Printing</a:t>
          </a:r>
          <a:endParaRPr lang="en-US" sz="900" kern="1200" dirty="0"/>
        </a:p>
      </dsp:txBody>
      <dsp:txXfrm>
        <a:off x="908477" y="2988890"/>
        <a:ext cx="829923" cy="519767"/>
      </dsp:txXfrm>
    </dsp:sp>
    <dsp:sp modelId="{BF47C7C3-49E0-4F24-9591-86E2D5503E54}">
      <dsp:nvSpPr>
        <dsp:cNvPr id="0" name=""/>
        <dsp:cNvSpPr/>
      </dsp:nvSpPr>
      <dsp:spPr>
        <a:xfrm>
          <a:off x="1297086" y="291191"/>
          <a:ext cx="5178227" cy="5178227"/>
        </a:xfrm>
        <a:custGeom>
          <a:avLst/>
          <a:gdLst/>
          <a:ahLst/>
          <a:cxnLst/>
          <a:rect l="0" t="0" r="0" b="0"/>
          <a:pathLst>
            <a:path>
              <a:moveTo>
                <a:pt x="993" y="2660820"/>
              </a:moveTo>
              <a:arcTo wR="2589113" hR="2589113" stAng="10704778" swAng="114611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5AC200-C62E-48DB-A3C1-EB98819CFBF6}">
      <dsp:nvSpPr>
        <dsp:cNvPr id="0" name=""/>
        <dsp:cNvSpPr/>
      </dsp:nvSpPr>
      <dsp:spPr>
        <a:xfrm>
          <a:off x="1087979" y="1516746"/>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Artificial Intelligence</a:t>
          </a:r>
          <a:endParaRPr lang="en-US" sz="900" kern="1200" dirty="0"/>
        </a:p>
      </dsp:txBody>
      <dsp:txXfrm>
        <a:off x="1116097" y="1544864"/>
        <a:ext cx="829923" cy="519767"/>
      </dsp:txXfrm>
    </dsp:sp>
    <dsp:sp modelId="{525EC2C0-BE3D-46A8-B885-945E52B312D5}">
      <dsp:nvSpPr>
        <dsp:cNvPr id="0" name=""/>
        <dsp:cNvSpPr/>
      </dsp:nvSpPr>
      <dsp:spPr>
        <a:xfrm>
          <a:off x="1297086" y="291191"/>
          <a:ext cx="5178227" cy="5178227"/>
        </a:xfrm>
        <a:custGeom>
          <a:avLst/>
          <a:gdLst/>
          <a:ahLst/>
          <a:cxnLst/>
          <a:rect l="0" t="0" r="0" b="0"/>
          <a:pathLst>
            <a:path>
              <a:moveTo>
                <a:pt x="391748" y="1219772"/>
              </a:moveTo>
              <a:arcTo wR="2589113" hR="2589113" stAng="12715805" swAng="8884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5C017B-9170-42B5-A4D4-F499AC919128}">
      <dsp:nvSpPr>
        <dsp:cNvPr id="0" name=""/>
        <dsp:cNvSpPr/>
      </dsp:nvSpPr>
      <dsp:spPr>
        <a:xfrm>
          <a:off x="2043339" y="414202"/>
          <a:ext cx="886159" cy="576003"/>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accen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Secure Device Onboard</a:t>
          </a:r>
          <a:endParaRPr lang="en-US" sz="900" kern="1200" dirty="0"/>
        </a:p>
      </dsp:txBody>
      <dsp:txXfrm>
        <a:off x="2071457" y="442320"/>
        <a:ext cx="829923" cy="519767"/>
      </dsp:txXfrm>
    </dsp:sp>
    <dsp:sp modelId="{8BBB38B8-EEA7-47E1-889C-CABAB615CE0A}">
      <dsp:nvSpPr>
        <dsp:cNvPr id="0" name=""/>
        <dsp:cNvSpPr/>
      </dsp:nvSpPr>
      <dsp:spPr>
        <a:xfrm>
          <a:off x="1297086" y="291191"/>
          <a:ext cx="5178227" cy="5178227"/>
        </a:xfrm>
        <a:custGeom>
          <a:avLst/>
          <a:gdLst/>
          <a:ahLst/>
          <a:cxnLst/>
          <a:rect l="0" t="0" r="0" b="0"/>
          <a:pathLst>
            <a:path>
              <a:moveTo>
                <a:pt x="1637374" y="181271"/>
              </a:moveTo>
              <a:arcTo wR="2589113" hR="2589113" stAng="14905966" swAng="6957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1907"/>
          <a:ext cx="1521281" cy="0"/>
        </a:xfrm>
        <a:prstGeom prst="line">
          <a:avLst/>
        </a:prstGeom>
        <a:solidFill>
          <a:schemeClr val="accent2">
            <a:hueOff val="0"/>
            <a:satOff val="0"/>
            <a:lumOff val="0"/>
            <a:alphaOff val="0"/>
          </a:schemeClr>
        </a:solidFill>
        <a:ln w="2642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1907"/>
          <a:ext cx="1521281" cy="130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Integrate ERP Systems</a:t>
          </a:r>
        </a:p>
      </dsp:txBody>
      <dsp:txXfrm>
        <a:off x="0" y="1907"/>
        <a:ext cx="1521281" cy="1300672"/>
      </dsp:txXfrm>
    </dsp:sp>
    <dsp:sp modelId="{EBD9EC8C-99A8-48C9-83DE-2D167D3424C3}">
      <dsp:nvSpPr>
        <dsp:cNvPr id="0" name=""/>
        <dsp:cNvSpPr/>
      </dsp:nvSpPr>
      <dsp:spPr>
        <a:xfrm>
          <a:off x="0" y="1302579"/>
          <a:ext cx="1521281" cy="0"/>
        </a:xfrm>
        <a:prstGeom prst="line">
          <a:avLst/>
        </a:prstGeom>
        <a:solidFill>
          <a:schemeClr val="accent2">
            <a:hueOff val="0"/>
            <a:satOff val="0"/>
            <a:lumOff val="0"/>
            <a:alphaOff val="0"/>
          </a:schemeClr>
        </a:solidFill>
        <a:ln w="2642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1302579"/>
          <a:ext cx="1521281" cy="130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Digital Finance and Accounting</a:t>
          </a:r>
          <a:endParaRPr lang="en-US" sz="1900" kern="1200" dirty="0"/>
        </a:p>
      </dsp:txBody>
      <dsp:txXfrm>
        <a:off x="0" y="1302579"/>
        <a:ext cx="1521281" cy="1300672"/>
      </dsp:txXfrm>
    </dsp:sp>
    <dsp:sp modelId="{8DDAFC22-9B81-47DF-A4CF-F7B3A58515BB}">
      <dsp:nvSpPr>
        <dsp:cNvPr id="0" name=""/>
        <dsp:cNvSpPr/>
      </dsp:nvSpPr>
      <dsp:spPr>
        <a:xfrm>
          <a:off x="0" y="2603251"/>
          <a:ext cx="1521281" cy="0"/>
        </a:xfrm>
        <a:prstGeom prst="line">
          <a:avLst/>
        </a:prstGeom>
        <a:solidFill>
          <a:schemeClr val="accent2">
            <a:hueOff val="0"/>
            <a:satOff val="0"/>
            <a:lumOff val="0"/>
            <a:alphaOff val="0"/>
          </a:schemeClr>
        </a:solidFill>
        <a:ln w="2642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2603251"/>
          <a:ext cx="1521281" cy="130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Connected Agile IT</a:t>
          </a:r>
          <a:endParaRPr lang="en-US" sz="1900" kern="1200" dirty="0"/>
        </a:p>
      </dsp:txBody>
      <dsp:txXfrm>
        <a:off x="0" y="2603251"/>
        <a:ext cx="1521281" cy="13006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476"/>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476"/>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Digital Customer Relations Management</a:t>
          </a:r>
        </a:p>
      </dsp:txBody>
      <dsp:txXfrm>
        <a:off x="0" y="476"/>
        <a:ext cx="1521281" cy="780975"/>
      </dsp:txXfrm>
    </dsp:sp>
    <dsp:sp modelId="{EBD9EC8C-99A8-48C9-83DE-2D167D3424C3}">
      <dsp:nvSpPr>
        <dsp:cNvPr id="0" name=""/>
        <dsp:cNvSpPr/>
      </dsp:nvSpPr>
      <dsp:spPr>
        <a:xfrm>
          <a:off x="0" y="781452"/>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781452"/>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Customer Service Portals</a:t>
          </a:r>
          <a:endParaRPr lang="en-US" sz="1400" kern="1200" dirty="0"/>
        </a:p>
      </dsp:txBody>
      <dsp:txXfrm>
        <a:off x="0" y="781452"/>
        <a:ext cx="1521281" cy="780975"/>
      </dsp:txXfrm>
    </dsp:sp>
    <dsp:sp modelId="{C755C8E5-0737-4577-99DF-667C44F16878}">
      <dsp:nvSpPr>
        <dsp:cNvPr id="0" name=""/>
        <dsp:cNvSpPr/>
      </dsp:nvSpPr>
      <dsp:spPr>
        <a:xfrm>
          <a:off x="0" y="1562427"/>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FA92C-C472-4634-B689-76F51D3EA440}">
      <dsp:nvSpPr>
        <dsp:cNvPr id="0" name=""/>
        <dsp:cNvSpPr/>
      </dsp:nvSpPr>
      <dsp:spPr>
        <a:xfrm>
          <a:off x="0" y="1562427"/>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Dynamic Pricing</a:t>
          </a:r>
          <a:endParaRPr lang="en-US" sz="1400" kern="1200" dirty="0"/>
        </a:p>
      </dsp:txBody>
      <dsp:txXfrm>
        <a:off x="0" y="1562427"/>
        <a:ext cx="1521281" cy="780975"/>
      </dsp:txXfrm>
    </dsp:sp>
    <dsp:sp modelId="{8DDAFC22-9B81-47DF-A4CF-F7B3A58515BB}">
      <dsp:nvSpPr>
        <dsp:cNvPr id="0" name=""/>
        <dsp:cNvSpPr/>
      </dsp:nvSpPr>
      <dsp:spPr>
        <a:xfrm>
          <a:off x="0" y="2343403"/>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2343403"/>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Personalized Marketing</a:t>
          </a:r>
          <a:endParaRPr lang="en-US" sz="1400" kern="1200" dirty="0"/>
        </a:p>
      </dsp:txBody>
      <dsp:txXfrm>
        <a:off x="0" y="2343403"/>
        <a:ext cx="1521281" cy="780975"/>
      </dsp:txXfrm>
    </dsp:sp>
    <dsp:sp modelId="{0DEF5F0B-A614-4411-BA33-C0B053697FCC}">
      <dsp:nvSpPr>
        <dsp:cNvPr id="0" name=""/>
        <dsp:cNvSpPr/>
      </dsp:nvSpPr>
      <dsp:spPr>
        <a:xfrm>
          <a:off x="0" y="3124378"/>
          <a:ext cx="1521281"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59211-0ACA-4291-B548-65007F1A26D7}">
      <dsp:nvSpPr>
        <dsp:cNvPr id="0" name=""/>
        <dsp:cNvSpPr/>
      </dsp:nvSpPr>
      <dsp:spPr>
        <a:xfrm>
          <a:off x="0" y="3124378"/>
          <a:ext cx="1521281"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E-Payment Systems</a:t>
          </a:r>
          <a:endParaRPr lang="en-US" sz="1400" kern="1200" dirty="0"/>
        </a:p>
      </dsp:txBody>
      <dsp:txXfrm>
        <a:off x="0" y="3124378"/>
        <a:ext cx="1521281" cy="7809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Introspection</a:t>
          </a:r>
        </a:p>
        <a:p>
          <a:pPr lvl="0" algn="ctr" defTabSz="889000">
            <a:lnSpc>
              <a:spcPct val="90000"/>
            </a:lnSpc>
            <a:spcBef>
              <a:spcPct val="0"/>
            </a:spcBef>
            <a:spcAft>
              <a:spcPct val="35000"/>
            </a:spcAft>
          </a:pPr>
          <a:r>
            <a:rPr lang="en-US" sz="1200" kern="1200" dirty="0" smtClean="0"/>
            <a:t>Sensors, Monitors, Smart Cameras and EMS System provide information about current state</a:t>
          </a:r>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Analysis</a:t>
          </a:r>
        </a:p>
        <a:p>
          <a:pPr lvl="0" algn="ctr" defTabSz="889000">
            <a:lnSpc>
              <a:spcPct val="90000"/>
            </a:lnSpc>
            <a:spcBef>
              <a:spcPct val="0"/>
            </a:spcBef>
            <a:spcAft>
              <a:spcPct val="35000"/>
            </a:spcAft>
          </a:pPr>
          <a:r>
            <a:rPr lang="en-US" sz="1200" kern="1200" dirty="0" smtClean="0"/>
            <a:t>AI, machine learning and statistical methods extract high level information from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Reconstruction</a:t>
          </a:r>
        </a:p>
        <a:p>
          <a:pPr lvl="0" algn="ctr" defTabSz="889000">
            <a:lnSpc>
              <a:spcPct val="90000"/>
            </a:lnSpc>
            <a:spcBef>
              <a:spcPct val="0"/>
            </a:spcBef>
            <a:spcAft>
              <a:spcPct val="35000"/>
            </a:spcAft>
          </a:pPr>
          <a:r>
            <a:rPr lang="en-US" sz="1200" kern="1200" dirty="0" smtClean="0"/>
            <a:t>Digital Twins are modeled based on the state of the system</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Cognition</a:t>
          </a:r>
        </a:p>
        <a:p>
          <a:pPr lvl="0" algn="ctr" defTabSz="889000">
            <a:lnSpc>
              <a:spcPct val="90000"/>
            </a:lnSpc>
            <a:spcBef>
              <a:spcPct val="0"/>
            </a:spcBef>
            <a:spcAft>
              <a:spcPct val="35000"/>
            </a:spcAft>
          </a:pPr>
          <a:r>
            <a:rPr lang="en-US" sz="1200" kern="1200" dirty="0" smtClean="0"/>
            <a:t>Path finding algorithms predict the equipment and processes next in manufacturing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Automation</a:t>
          </a:r>
        </a:p>
        <a:p>
          <a:pPr lvl="0" algn="ctr" defTabSz="889000">
            <a:lnSpc>
              <a:spcPct val="90000"/>
            </a:lnSpc>
            <a:spcBef>
              <a:spcPct val="0"/>
            </a:spcBef>
            <a:spcAft>
              <a:spcPct val="35000"/>
            </a:spcAft>
          </a:pPr>
          <a:r>
            <a:rPr lang="en-US" sz="1200" kern="1200" dirty="0" smtClean="0"/>
            <a:t>Network control, physical actuation, updating EMS System</a:t>
          </a:r>
          <a:endParaRPr lang="en-US" sz="1200" kern="1200" dirty="0"/>
        </a:p>
      </dsp:txBody>
      <dsp:txXfrm>
        <a:off x="66011" y="1524601"/>
        <a:ext cx="1997448" cy="1220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406B2-32CF-4977-A70C-9B2A9714C9FF}">
      <dsp:nvSpPr>
        <dsp:cNvPr id="0" name=""/>
        <dsp:cNvSpPr/>
      </dsp:nvSpPr>
      <dsp:spPr>
        <a:xfrm>
          <a:off x="48435" y="0"/>
          <a:ext cx="2572963" cy="826091"/>
        </a:xfrm>
        <a:prstGeom prst="chevron">
          <a:avLst/>
        </a:prstGeom>
        <a:gradFill rotWithShape="0">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gradFill>
        <a:ln w="25400" cap="flat" cmpd="sng" algn="ctr">
          <a:solidFill>
            <a:srgbClr val="0071C5">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Reliability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MTF – No downtime</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Machine Ops</a:t>
          </a:r>
          <a:endParaRPr lang="en-US" sz="1400" b="1" kern="1200" dirty="0">
            <a:solidFill>
              <a:schemeClr val="tx1"/>
            </a:solidFill>
            <a:latin typeface="Intel Clear"/>
            <a:ea typeface="+mn-ea"/>
            <a:cs typeface="+mn-cs"/>
          </a:endParaRPr>
        </a:p>
      </dsp:txBody>
      <dsp:txXfrm>
        <a:off x="461481" y="0"/>
        <a:ext cx="1746872" cy="826091"/>
      </dsp:txXfrm>
    </dsp:sp>
    <dsp:sp modelId="{AF2829CD-D4A2-4B66-92C6-B1D6B77900DD}">
      <dsp:nvSpPr>
        <dsp:cNvPr id="0" name=""/>
        <dsp:cNvSpPr/>
      </dsp:nvSpPr>
      <dsp:spPr>
        <a:xfrm>
          <a:off x="2320086" y="0"/>
          <a:ext cx="2572963" cy="826091"/>
        </a:xfrm>
        <a:prstGeom prst="chevron">
          <a:avLst/>
        </a:prstGeom>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w="25400" cap="flat" cmpd="sng" algn="ctr">
          <a:solidFill>
            <a:srgbClr val="0071C5">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Yield /Efficiency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Production Costs</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Quality</a:t>
          </a:r>
          <a:endParaRPr lang="en-US" sz="1400" b="1" kern="1200" dirty="0">
            <a:solidFill>
              <a:schemeClr val="tx1"/>
            </a:solidFill>
            <a:latin typeface="Intel Clear"/>
            <a:ea typeface="+mn-ea"/>
            <a:cs typeface="+mn-cs"/>
          </a:endParaRPr>
        </a:p>
      </dsp:txBody>
      <dsp:txXfrm>
        <a:off x="2733132" y="0"/>
        <a:ext cx="1746872" cy="826091"/>
      </dsp:txXfrm>
    </dsp:sp>
    <dsp:sp modelId="{E22904D8-AFCF-4C12-BCB1-BF1136F622A5}">
      <dsp:nvSpPr>
        <dsp:cNvPr id="0" name=""/>
        <dsp:cNvSpPr/>
      </dsp:nvSpPr>
      <dsp:spPr>
        <a:xfrm>
          <a:off x="4635753" y="0"/>
          <a:ext cx="2572963" cy="826091"/>
        </a:xfrm>
        <a:prstGeom prst="chevron">
          <a:avLst/>
        </a:prstGeom>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w="25400" cap="flat" cmpd="sng" algn="ctr">
          <a:solidFill>
            <a:srgbClr val="0071C5">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Safety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Efficiency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Capability</a:t>
          </a:r>
          <a:endParaRPr lang="en-US" sz="1400" b="1" kern="1200" dirty="0">
            <a:solidFill>
              <a:schemeClr val="tx1"/>
            </a:solidFill>
            <a:latin typeface="Intel Clear"/>
            <a:ea typeface="+mn-ea"/>
            <a:cs typeface="+mn-cs"/>
          </a:endParaRPr>
        </a:p>
      </dsp:txBody>
      <dsp:txXfrm>
        <a:off x="5048799" y="0"/>
        <a:ext cx="1746872" cy="826091"/>
      </dsp:txXfrm>
    </dsp:sp>
    <dsp:sp modelId="{01443947-951E-48F0-81FE-1791BAC22E67}">
      <dsp:nvSpPr>
        <dsp:cNvPr id="0" name=""/>
        <dsp:cNvSpPr/>
      </dsp:nvSpPr>
      <dsp:spPr>
        <a:xfrm>
          <a:off x="6951420" y="0"/>
          <a:ext cx="2572963" cy="826091"/>
        </a:xfrm>
        <a:prstGeom prst="chevron">
          <a:avLst/>
        </a:prstGeom>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w="25400" cap="flat" cmpd="sng" algn="ctr">
          <a:solidFill>
            <a:srgbClr val="0071C5">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Agility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Flexibility</a:t>
          </a:r>
        </a:p>
        <a:p>
          <a:pPr lvl="0" algn="ctr" defTabSz="622300">
            <a:lnSpc>
              <a:spcPct val="90000"/>
            </a:lnSpc>
            <a:spcBef>
              <a:spcPct val="0"/>
            </a:spcBef>
            <a:spcAft>
              <a:spcPct val="35000"/>
            </a:spcAft>
          </a:pPr>
          <a:r>
            <a:rPr lang="en-US" sz="1400" b="1" kern="1200" dirty="0" smtClean="0">
              <a:solidFill>
                <a:schemeClr val="tx1"/>
              </a:solidFill>
              <a:latin typeface="Intel Clear"/>
              <a:ea typeface="+mn-ea"/>
              <a:cs typeface="+mn-cs"/>
            </a:rPr>
            <a:t>Customization</a:t>
          </a:r>
          <a:endParaRPr lang="en-US" sz="1400" b="1" kern="1200" dirty="0">
            <a:solidFill>
              <a:schemeClr val="tx1"/>
            </a:solidFill>
            <a:latin typeface="Intel Clear"/>
            <a:ea typeface="+mn-ea"/>
            <a:cs typeface="+mn-cs"/>
          </a:endParaRPr>
        </a:p>
      </dsp:txBody>
      <dsp:txXfrm>
        <a:off x="7364466" y="0"/>
        <a:ext cx="1746872" cy="826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CFE83-E5F4-4FCD-9F82-08B083830E34}">
      <dsp:nvSpPr>
        <dsp:cNvPr id="0" name=""/>
        <dsp:cNvSpPr/>
      </dsp:nvSpPr>
      <dsp:spPr>
        <a:xfrm>
          <a:off x="2728" y="99474"/>
          <a:ext cx="2133909" cy="853563"/>
        </a:xfrm>
        <a:prstGeom prst="chevron">
          <a:avLst/>
        </a:prstGeom>
        <a:gradFill flip="none" rotWithShape="1">
          <a:gsLst>
            <a:gs pos="100000">
              <a:srgbClr val="0073D4"/>
            </a:gs>
            <a:gs pos="0">
              <a:srgbClr val="003E79"/>
            </a:gs>
          </a:gsLst>
          <a:lin ang="2700000" scaled="1"/>
          <a:tileRect/>
        </a:gra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kern="1200" dirty="0" smtClean="0"/>
            <a:t>Digital Business Models</a:t>
          </a:r>
          <a:endParaRPr lang="en-US" sz="1800" kern="1200" dirty="0"/>
        </a:p>
      </dsp:txBody>
      <dsp:txXfrm>
        <a:off x="429510" y="99474"/>
        <a:ext cx="1280346" cy="853563"/>
      </dsp:txXfrm>
    </dsp:sp>
    <dsp:sp modelId="{73B12C2E-0061-4A55-A45B-4729DC103264}">
      <dsp:nvSpPr>
        <dsp:cNvPr id="0" name=""/>
        <dsp:cNvSpPr/>
      </dsp:nvSpPr>
      <dsp:spPr>
        <a:xfrm>
          <a:off x="1859229" y="172027"/>
          <a:ext cx="1771144" cy="708457"/>
        </a:xfrm>
        <a:prstGeom prst="chevron">
          <a:avLst/>
        </a:prstGeom>
        <a:gradFill rotWithShape="0">
          <a:gsLst>
            <a:gs pos="0">
              <a:srgbClr val="9E2300"/>
            </a:gs>
            <a:gs pos="100000">
              <a:srgbClr val="FF44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Engineering</a:t>
          </a:r>
          <a:endParaRPr lang="en-US" sz="1400" kern="1200" dirty="0">
            <a:solidFill>
              <a:schemeClr val="tx1"/>
            </a:solidFill>
          </a:endParaRPr>
        </a:p>
      </dsp:txBody>
      <dsp:txXfrm>
        <a:off x="2213458" y="172027"/>
        <a:ext cx="1062687" cy="708457"/>
      </dsp:txXfrm>
    </dsp:sp>
    <dsp:sp modelId="{9CD6AE1B-0E75-47E2-BF27-C597E2B1902F}">
      <dsp:nvSpPr>
        <dsp:cNvPr id="0" name=""/>
        <dsp:cNvSpPr/>
      </dsp:nvSpPr>
      <dsp:spPr>
        <a:xfrm>
          <a:off x="3382414" y="172027"/>
          <a:ext cx="1771144" cy="708457"/>
        </a:xfrm>
        <a:prstGeom prst="chevron">
          <a:avLst/>
        </a:prstGeom>
        <a:gradFill rotWithShape="0">
          <a:gsLst>
            <a:gs pos="0">
              <a:srgbClr val="A06000"/>
            </a:gs>
            <a:gs pos="100000">
              <a:srgbClr val="FFA8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Vertical Integrations</a:t>
          </a:r>
          <a:endParaRPr lang="en-US" sz="1400" kern="1200" dirty="0">
            <a:solidFill>
              <a:schemeClr val="tx1"/>
            </a:solidFill>
          </a:endParaRPr>
        </a:p>
      </dsp:txBody>
      <dsp:txXfrm>
        <a:off x="3736643" y="172027"/>
        <a:ext cx="1062687" cy="708457"/>
      </dsp:txXfrm>
    </dsp:sp>
    <dsp:sp modelId="{74F7A1DD-C16F-4A9F-A1EF-124CEEE9C8C4}">
      <dsp:nvSpPr>
        <dsp:cNvPr id="0" name=""/>
        <dsp:cNvSpPr/>
      </dsp:nvSpPr>
      <dsp:spPr>
        <a:xfrm>
          <a:off x="4905598" y="172027"/>
          <a:ext cx="1771144" cy="708457"/>
        </a:xfrm>
        <a:prstGeom prst="chevron">
          <a:avLst/>
        </a:prstGeom>
        <a:gradFill rotWithShape="0">
          <a:gsLst>
            <a:gs pos="0">
              <a:srgbClr val="958022"/>
            </a:gs>
            <a:gs pos="100000">
              <a:srgbClr val="FFDD42"/>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Horizontal Integrations</a:t>
          </a:r>
          <a:endParaRPr lang="en-US" sz="1400" kern="1200" dirty="0">
            <a:solidFill>
              <a:schemeClr val="tx1"/>
            </a:solidFill>
          </a:endParaRPr>
        </a:p>
      </dsp:txBody>
      <dsp:txXfrm>
        <a:off x="5259827" y="172027"/>
        <a:ext cx="1062687" cy="708457"/>
      </dsp:txXfrm>
    </dsp:sp>
    <dsp:sp modelId="{AF814723-8FF9-4CEE-AF10-65C17307FE5B}">
      <dsp:nvSpPr>
        <dsp:cNvPr id="0" name=""/>
        <dsp:cNvSpPr/>
      </dsp:nvSpPr>
      <dsp:spPr>
        <a:xfrm>
          <a:off x="6428782" y="172027"/>
          <a:ext cx="1771144" cy="708457"/>
        </a:xfrm>
        <a:prstGeom prst="chevron">
          <a:avLst/>
        </a:prstGeom>
        <a:gradFill rotWithShape="0">
          <a:gsLst>
            <a:gs pos="0">
              <a:srgbClr val="788500"/>
            </a:gs>
            <a:gs pos="100000">
              <a:srgbClr val="D0E600"/>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Smart Maintenance</a:t>
          </a:r>
          <a:endParaRPr lang="en-US" sz="1400" kern="1200" dirty="0">
            <a:solidFill>
              <a:schemeClr val="tx1"/>
            </a:solidFill>
          </a:endParaRPr>
        </a:p>
      </dsp:txBody>
      <dsp:txXfrm>
        <a:off x="6783011" y="172027"/>
        <a:ext cx="1062687" cy="708457"/>
      </dsp:txXfrm>
    </dsp:sp>
    <dsp:sp modelId="{2254CA15-3388-4312-915C-C711D413C1DD}">
      <dsp:nvSpPr>
        <dsp:cNvPr id="0" name=""/>
        <dsp:cNvSpPr/>
      </dsp:nvSpPr>
      <dsp:spPr>
        <a:xfrm>
          <a:off x="7951967" y="172027"/>
          <a:ext cx="1771144" cy="708457"/>
        </a:xfrm>
        <a:prstGeom prst="chevron">
          <a:avLst/>
        </a:prstGeom>
        <a:gradFill rotWithShape="0">
          <a:gsLst>
            <a:gs pos="0">
              <a:srgbClr val="00B0F0"/>
            </a:gs>
            <a:gs pos="100000">
              <a:srgbClr val="0073D4"/>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Digital Workforce</a:t>
          </a:r>
          <a:endParaRPr lang="en-US" sz="1400" kern="1200" dirty="0">
            <a:solidFill>
              <a:schemeClr val="tx1"/>
            </a:solidFill>
          </a:endParaRPr>
        </a:p>
      </dsp:txBody>
      <dsp:txXfrm>
        <a:off x="8306196" y="172027"/>
        <a:ext cx="1062687" cy="708457"/>
      </dsp:txXfrm>
    </dsp:sp>
    <dsp:sp modelId="{E2F2882B-D354-4D11-8033-B7AC3522C60F}">
      <dsp:nvSpPr>
        <dsp:cNvPr id="0" name=""/>
        <dsp:cNvSpPr/>
      </dsp:nvSpPr>
      <dsp:spPr>
        <a:xfrm>
          <a:off x="9475151" y="172027"/>
          <a:ext cx="1771144" cy="708457"/>
        </a:xfrm>
        <a:prstGeom prst="chevron">
          <a:avLst/>
        </a:prstGeom>
        <a:gradFill rotWithShape="0">
          <a:gsLst>
            <a:gs pos="0">
              <a:srgbClr val="7030A0"/>
            </a:gs>
            <a:gs pos="100000">
              <a:srgbClr val="CBA9E5"/>
            </a:gs>
          </a:gsLst>
          <a:lin ang="2700000" scaled="1"/>
        </a:gra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Digital Sales &amp; Marketing</a:t>
          </a:r>
          <a:endParaRPr lang="en-US" sz="1400" kern="1200" dirty="0">
            <a:solidFill>
              <a:schemeClr val="tx1"/>
            </a:solidFill>
          </a:endParaRPr>
        </a:p>
      </dsp:txBody>
      <dsp:txXfrm>
        <a:off x="9829380" y="172027"/>
        <a:ext cx="1062687" cy="708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D86CE-2F36-46A1-8592-B0A28E6D04E0}">
      <dsp:nvSpPr>
        <dsp:cNvPr id="0" name=""/>
        <dsp:cNvSpPr/>
      </dsp:nvSpPr>
      <dsp:spPr>
        <a:xfrm>
          <a:off x="0" y="476"/>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F5893-2CDE-4B7E-9DFF-61D65225B35A}">
      <dsp:nvSpPr>
        <dsp:cNvPr id="0" name=""/>
        <dsp:cNvSpPr/>
      </dsp:nvSpPr>
      <dsp:spPr>
        <a:xfrm>
          <a:off x="0" y="476"/>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Hardware Optimization Service Model</a:t>
          </a:r>
          <a:endParaRPr lang="en-US" sz="1500" kern="1200" dirty="0"/>
        </a:p>
      </dsp:txBody>
      <dsp:txXfrm>
        <a:off x="0" y="476"/>
        <a:ext cx="1866900" cy="780975"/>
      </dsp:txXfrm>
    </dsp:sp>
    <dsp:sp modelId="{EBD9EC8C-99A8-48C9-83DE-2D167D3424C3}">
      <dsp:nvSpPr>
        <dsp:cNvPr id="0" name=""/>
        <dsp:cNvSpPr/>
      </dsp:nvSpPr>
      <dsp:spPr>
        <a:xfrm>
          <a:off x="0" y="781452"/>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CBFB1-5AF7-4752-AF7D-92D182955498}">
      <dsp:nvSpPr>
        <dsp:cNvPr id="0" name=""/>
        <dsp:cNvSpPr/>
      </dsp:nvSpPr>
      <dsp:spPr>
        <a:xfrm>
          <a:off x="0" y="781452"/>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Pay as you Go Models</a:t>
          </a:r>
          <a:endParaRPr lang="en-US" sz="1500" kern="1200" dirty="0"/>
        </a:p>
      </dsp:txBody>
      <dsp:txXfrm>
        <a:off x="0" y="781452"/>
        <a:ext cx="1866900" cy="780975"/>
      </dsp:txXfrm>
    </dsp:sp>
    <dsp:sp modelId="{8DDAFC22-9B81-47DF-A4CF-F7B3A58515BB}">
      <dsp:nvSpPr>
        <dsp:cNvPr id="0" name=""/>
        <dsp:cNvSpPr/>
      </dsp:nvSpPr>
      <dsp:spPr>
        <a:xfrm>
          <a:off x="0" y="1562427"/>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D09A75-DE9B-4489-8260-0DF02A7AAF6C}">
      <dsp:nvSpPr>
        <dsp:cNvPr id="0" name=""/>
        <dsp:cNvSpPr/>
      </dsp:nvSpPr>
      <dsp:spPr>
        <a:xfrm>
          <a:off x="0" y="1562427"/>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Complete Platform Management Model </a:t>
          </a:r>
          <a:endParaRPr lang="en-US" sz="1500" kern="1200" dirty="0"/>
        </a:p>
      </dsp:txBody>
      <dsp:txXfrm>
        <a:off x="0" y="1562427"/>
        <a:ext cx="1866900" cy="780975"/>
      </dsp:txXfrm>
    </dsp:sp>
    <dsp:sp modelId="{FAEC3DA9-C731-43A8-BF2E-82CE7B068E92}">
      <dsp:nvSpPr>
        <dsp:cNvPr id="0" name=""/>
        <dsp:cNvSpPr/>
      </dsp:nvSpPr>
      <dsp:spPr>
        <a:xfrm>
          <a:off x="0" y="2343403"/>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11BD7-50A0-4D4B-B68B-4D0545BDB618}">
      <dsp:nvSpPr>
        <dsp:cNvPr id="0" name=""/>
        <dsp:cNvSpPr/>
      </dsp:nvSpPr>
      <dsp:spPr>
        <a:xfrm>
          <a:off x="0" y="2343403"/>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Big Data Analytics </a:t>
          </a:r>
          <a:endParaRPr lang="en-US" sz="1500" kern="1200" dirty="0"/>
        </a:p>
      </dsp:txBody>
      <dsp:txXfrm>
        <a:off x="0" y="2343403"/>
        <a:ext cx="1866900" cy="780975"/>
      </dsp:txXfrm>
    </dsp:sp>
    <dsp:sp modelId="{23986EDB-A0E7-4B5B-8E5C-8E95DDE983F8}">
      <dsp:nvSpPr>
        <dsp:cNvPr id="0" name=""/>
        <dsp:cNvSpPr/>
      </dsp:nvSpPr>
      <dsp:spPr>
        <a:xfrm>
          <a:off x="0" y="3124378"/>
          <a:ext cx="18669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3068E-690C-4A25-9CCA-B11DA8CC99B0}">
      <dsp:nvSpPr>
        <dsp:cNvPr id="0" name=""/>
        <dsp:cNvSpPr/>
      </dsp:nvSpPr>
      <dsp:spPr>
        <a:xfrm>
          <a:off x="0" y="3124378"/>
          <a:ext cx="1866900" cy="78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Performance Management</a:t>
          </a:r>
          <a:endParaRPr lang="en-US" sz="1500" kern="1200" dirty="0"/>
        </a:p>
      </dsp:txBody>
      <dsp:txXfrm>
        <a:off x="0" y="3124378"/>
        <a:ext cx="1866900" cy="78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3956B-E067-451B-A674-7A88C8E689B2}">
      <dsp:nvSpPr>
        <dsp:cNvPr id="0" name=""/>
        <dsp:cNvSpPr/>
      </dsp:nvSpPr>
      <dsp:spPr>
        <a:xfrm>
          <a:off x="0" y="1881"/>
          <a:ext cx="1397479" cy="0"/>
        </a:xfrm>
        <a:prstGeom prst="line">
          <a:avLst/>
        </a:prstGeom>
        <a:solidFill>
          <a:schemeClr val="accent3">
            <a:shade val="50000"/>
            <a:hueOff val="0"/>
            <a:satOff val="0"/>
            <a:lumOff val="0"/>
            <a:alphaOff val="0"/>
          </a:schemeClr>
        </a:solidFill>
        <a:ln w="26425"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013ED-E01A-4105-BDAE-A6F7D9230EEE}">
      <dsp:nvSpPr>
        <dsp:cNvPr id="0" name=""/>
        <dsp:cNvSpPr/>
      </dsp:nvSpPr>
      <dsp:spPr>
        <a:xfrm>
          <a:off x="0" y="1881"/>
          <a:ext cx="1397479" cy="1282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Agile</a:t>
          </a:r>
        </a:p>
        <a:p>
          <a:pPr lvl="0" algn="l" defTabSz="711200">
            <a:lnSpc>
              <a:spcPct val="90000"/>
            </a:lnSpc>
            <a:spcBef>
              <a:spcPct val="0"/>
            </a:spcBef>
            <a:spcAft>
              <a:spcPct val="35000"/>
            </a:spcAft>
          </a:pPr>
          <a:r>
            <a:rPr lang="en-US" sz="1600" kern="1200" dirty="0" smtClean="0"/>
            <a:t>Prototyping</a:t>
          </a:r>
        </a:p>
        <a:p>
          <a:pPr lvl="0" algn="l" defTabSz="711200">
            <a:lnSpc>
              <a:spcPct val="90000"/>
            </a:lnSpc>
            <a:spcBef>
              <a:spcPct val="0"/>
            </a:spcBef>
            <a:spcAft>
              <a:spcPct val="35000"/>
            </a:spcAft>
          </a:pPr>
          <a:r>
            <a:rPr lang="en-US" sz="1600" kern="1200" dirty="0" smtClean="0"/>
            <a:t>Development</a:t>
          </a:r>
          <a:endParaRPr lang="en-US" sz="1600" kern="1200" dirty="0"/>
        </a:p>
      </dsp:txBody>
      <dsp:txXfrm>
        <a:off x="0" y="1881"/>
        <a:ext cx="1397479" cy="1282856"/>
      </dsp:txXfrm>
    </dsp:sp>
    <dsp:sp modelId="{E290946C-5ADF-44DD-A39A-3502C0789280}">
      <dsp:nvSpPr>
        <dsp:cNvPr id="0" name=""/>
        <dsp:cNvSpPr/>
      </dsp:nvSpPr>
      <dsp:spPr>
        <a:xfrm>
          <a:off x="0" y="1284737"/>
          <a:ext cx="1397479" cy="0"/>
        </a:xfrm>
        <a:prstGeom prst="line">
          <a:avLst/>
        </a:prstGeom>
        <a:solidFill>
          <a:schemeClr val="accent3">
            <a:shade val="50000"/>
            <a:hueOff val="-154733"/>
            <a:satOff val="19859"/>
            <a:lumOff val="26300"/>
            <a:alphaOff val="0"/>
          </a:schemeClr>
        </a:solidFill>
        <a:ln w="26425" cap="flat" cmpd="sng" algn="ctr">
          <a:solidFill>
            <a:schemeClr val="accent3">
              <a:shade val="50000"/>
              <a:hueOff val="-154733"/>
              <a:satOff val="19859"/>
              <a:lumOff val="263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7C29D-510D-441F-8A8A-282B3F3B63B4}">
      <dsp:nvSpPr>
        <dsp:cNvPr id="0" name=""/>
        <dsp:cNvSpPr/>
      </dsp:nvSpPr>
      <dsp:spPr>
        <a:xfrm>
          <a:off x="0" y="1284737"/>
          <a:ext cx="1397479" cy="1282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Simulation &amp; Digital Twin Modeling</a:t>
          </a:r>
          <a:endParaRPr lang="en-US" sz="1600" kern="1200" dirty="0"/>
        </a:p>
      </dsp:txBody>
      <dsp:txXfrm>
        <a:off x="0" y="1284737"/>
        <a:ext cx="1397479" cy="1282856"/>
      </dsp:txXfrm>
    </dsp:sp>
    <dsp:sp modelId="{ED8FA418-3937-4769-A085-1A505C2EBAA1}">
      <dsp:nvSpPr>
        <dsp:cNvPr id="0" name=""/>
        <dsp:cNvSpPr/>
      </dsp:nvSpPr>
      <dsp:spPr>
        <a:xfrm>
          <a:off x="0" y="2567594"/>
          <a:ext cx="1397479" cy="0"/>
        </a:xfrm>
        <a:prstGeom prst="line">
          <a:avLst/>
        </a:prstGeom>
        <a:solidFill>
          <a:schemeClr val="accent3">
            <a:shade val="50000"/>
            <a:hueOff val="-154733"/>
            <a:satOff val="19859"/>
            <a:lumOff val="26300"/>
            <a:alphaOff val="0"/>
          </a:schemeClr>
        </a:solidFill>
        <a:ln w="26425" cap="flat" cmpd="sng" algn="ctr">
          <a:solidFill>
            <a:schemeClr val="accent3">
              <a:shade val="50000"/>
              <a:hueOff val="-154733"/>
              <a:satOff val="19859"/>
              <a:lumOff val="263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C3026-08CB-4B74-AAD2-FB1D3C375874}">
      <dsp:nvSpPr>
        <dsp:cNvPr id="0" name=""/>
        <dsp:cNvSpPr/>
      </dsp:nvSpPr>
      <dsp:spPr>
        <a:xfrm>
          <a:off x="0" y="2567594"/>
          <a:ext cx="1397479" cy="1282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Virtualization</a:t>
          </a:r>
          <a:endParaRPr lang="en-US" sz="1600" kern="1200" dirty="0"/>
        </a:p>
      </dsp:txBody>
      <dsp:txXfrm>
        <a:off x="0" y="2567594"/>
        <a:ext cx="1397479" cy="12828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0DAE7-EDB8-4B53-8CF9-2FCA8FE9B5DC}">
      <dsp:nvSpPr>
        <dsp:cNvPr id="0" name=""/>
        <dsp:cNvSpPr/>
      </dsp:nvSpPr>
      <dsp:spPr>
        <a:xfrm>
          <a:off x="0" y="0"/>
          <a:ext cx="1612900" cy="0"/>
        </a:xfrm>
        <a:prstGeom prst="line">
          <a:avLst/>
        </a:prstGeom>
        <a:blipFill rotWithShape="0">
          <a:blip xmlns:r="http://schemas.openxmlformats.org/officeDocument/2006/relationships" r:embed="rId1"/>
          <a:stretch>
            <a:fillRect/>
          </a:stretch>
        </a:blip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B0E22-E958-4DB7-93A2-EDB2372130A1}">
      <dsp:nvSpPr>
        <dsp:cNvPr id="0" name=""/>
        <dsp:cNvSpPr/>
      </dsp:nvSpPr>
      <dsp:spPr>
        <a:xfrm>
          <a:off x="0" y="0"/>
          <a:ext cx="1612900" cy="9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Machine Automation</a:t>
          </a:r>
          <a:endParaRPr lang="en-US" sz="1800" kern="1200" dirty="0"/>
        </a:p>
      </dsp:txBody>
      <dsp:txXfrm>
        <a:off x="0" y="0"/>
        <a:ext cx="1612900" cy="963083"/>
      </dsp:txXfrm>
    </dsp:sp>
    <dsp:sp modelId="{4C9E46E8-5EFD-427E-9D2D-6FB607C2B857}">
      <dsp:nvSpPr>
        <dsp:cNvPr id="0" name=""/>
        <dsp:cNvSpPr/>
      </dsp:nvSpPr>
      <dsp:spPr>
        <a:xfrm>
          <a:off x="0" y="963082"/>
          <a:ext cx="16129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53868-35C1-4F70-B38A-3560547E1664}">
      <dsp:nvSpPr>
        <dsp:cNvPr id="0" name=""/>
        <dsp:cNvSpPr/>
      </dsp:nvSpPr>
      <dsp:spPr>
        <a:xfrm>
          <a:off x="0" y="963083"/>
          <a:ext cx="1612900" cy="9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E2E Product Lifecycle Management</a:t>
          </a:r>
          <a:endParaRPr lang="en-US" sz="1800" kern="1200" dirty="0"/>
        </a:p>
      </dsp:txBody>
      <dsp:txXfrm>
        <a:off x="0" y="963083"/>
        <a:ext cx="1612900" cy="963083"/>
      </dsp:txXfrm>
    </dsp:sp>
    <dsp:sp modelId="{364A9B98-BC82-4B37-B086-084CE0650736}">
      <dsp:nvSpPr>
        <dsp:cNvPr id="0" name=""/>
        <dsp:cNvSpPr/>
      </dsp:nvSpPr>
      <dsp:spPr>
        <a:xfrm>
          <a:off x="0" y="1926165"/>
          <a:ext cx="16129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801B0-53D8-469D-ADC4-857B1E09DCE0}">
      <dsp:nvSpPr>
        <dsp:cNvPr id="0" name=""/>
        <dsp:cNvSpPr/>
      </dsp:nvSpPr>
      <dsp:spPr>
        <a:xfrm>
          <a:off x="0" y="1926166"/>
          <a:ext cx="1612900" cy="9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t>Factory 4.0	</a:t>
          </a:r>
        </a:p>
      </dsp:txBody>
      <dsp:txXfrm>
        <a:off x="0" y="1926166"/>
        <a:ext cx="1612900" cy="963083"/>
      </dsp:txXfrm>
    </dsp:sp>
    <dsp:sp modelId="{79053E1C-0DAF-4BE2-A7C0-9DC43B9E58BD}">
      <dsp:nvSpPr>
        <dsp:cNvPr id="0" name=""/>
        <dsp:cNvSpPr/>
      </dsp:nvSpPr>
      <dsp:spPr>
        <a:xfrm>
          <a:off x="0" y="2889249"/>
          <a:ext cx="16129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A600A-9EAB-435F-9568-6E41671C4248}">
      <dsp:nvSpPr>
        <dsp:cNvPr id="0" name=""/>
        <dsp:cNvSpPr/>
      </dsp:nvSpPr>
      <dsp:spPr>
        <a:xfrm>
          <a:off x="0" y="2889249"/>
          <a:ext cx="1612900" cy="96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Digital Factory	</a:t>
          </a:r>
        </a:p>
      </dsp:txBody>
      <dsp:txXfrm>
        <a:off x="0" y="2889249"/>
        <a:ext cx="1612900" cy="9630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41191-9BC9-4A0C-9731-11DB480BED74}">
      <dsp:nvSpPr>
        <dsp:cNvPr id="0" name=""/>
        <dsp:cNvSpPr/>
      </dsp:nvSpPr>
      <dsp:spPr>
        <a:xfrm>
          <a:off x="0" y="1918"/>
          <a:ext cx="1397479" cy="0"/>
        </a:xfrm>
        <a:prstGeom prst="line">
          <a:avLst/>
        </a:prstGeom>
        <a:solidFill>
          <a:schemeClr val="accent3">
            <a:hueOff val="0"/>
            <a:satOff val="0"/>
            <a:lumOff val="0"/>
            <a:alphaOff val="0"/>
          </a:schemeClr>
        </a:solidFill>
        <a:ln w="2642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315E2-AB03-4E61-850F-B95C88E9089D}">
      <dsp:nvSpPr>
        <dsp:cNvPr id="0" name=""/>
        <dsp:cNvSpPr/>
      </dsp:nvSpPr>
      <dsp:spPr>
        <a:xfrm>
          <a:off x="0" y="1918"/>
          <a:ext cx="86151" cy="392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222250">
            <a:lnSpc>
              <a:spcPct val="90000"/>
            </a:lnSpc>
            <a:spcBef>
              <a:spcPct val="0"/>
            </a:spcBef>
            <a:spcAft>
              <a:spcPct val="35000"/>
            </a:spcAft>
          </a:pPr>
          <a:endParaRPr lang="en-US" sz="500" kern="1200" dirty="0"/>
        </a:p>
      </dsp:txBody>
      <dsp:txXfrm>
        <a:off x="0" y="1918"/>
        <a:ext cx="86151" cy="3924696"/>
      </dsp:txXfrm>
    </dsp:sp>
    <dsp:sp modelId="{2BBB2110-8D48-4E3E-B98E-E1D0F6C28358}">
      <dsp:nvSpPr>
        <dsp:cNvPr id="0" name=""/>
        <dsp:cNvSpPr/>
      </dsp:nvSpPr>
      <dsp:spPr>
        <a:xfrm>
          <a:off x="107114" y="48054"/>
          <a:ext cx="1097021" cy="9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Integrated E2E Planning and Execution</a:t>
          </a:r>
          <a:endParaRPr lang="en-US" sz="1300" kern="1200" dirty="0"/>
        </a:p>
      </dsp:txBody>
      <dsp:txXfrm>
        <a:off x="107114" y="48054"/>
        <a:ext cx="1097021" cy="922725"/>
      </dsp:txXfrm>
    </dsp:sp>
    <dsp:sp modelId="{7DC8C07B-EBB9-4898-97D6-4824066189B6}">
      <dsp:nvSpPr>
        <dsp:cNvPr id="0" name=""/>
        <dsp:cNvSpPr/>
      </dsp:nvSpPr>
      <dsp:spPr>
        <a:xfrm>
          <a:off x="86151" y="970779"/>
          <a:ext cx="1117984" cy="0"/>
        </a:xfrm>
        <a:prstGeom prst="line">
          <a:avLst/>
        </a:prstGeom>
        <a:solidFill>
          <a:schemeClr val="accent3">
            <a:hueOff val="0"/>
            <a:satOff val="0"/>
            <a:lumOff val="0"/>
            <a:alphaOff val="0"/>
          </a:schemeClr>
        </a:solidFill>
        <a:ln w="2642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A0BDBC-5A69-465A-A9A1-6979CB71AA6C}">
      <dsp:nvSpPr>
        <dsp:cNvPr id="0" name=""/>
        <dsp:cNvSpPr/>
      </dsp:nvSpPr>
      <dsp:spPr>
        <a:xfrm>
          <a:off x="107114" y="1016916"/>
          <a:ext cx="1097021" cy="9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Visibility into Supply Chain </a:t>
          </a:r>
          <a:endParaRPr lang="en-US" sz="1300" kern="1200" dirty="0"/>
        </a:p>
      </dsp:txBody>
      <dsp:txXfrm>
        <a:off x="107114" y="1016916"/>
        <a:ext cx="1097021" cy="922725"/>
      </dsp:txXfrm>
    </dsp:sp>
    <dsp:sp modelId="{24625F7A-6323-4E20-9646-2DBAD7CA0433}">
      <dsp:nvSpPr>
        <dsp:cNvPr id="0" name=""/>
        <dsp:cNvSpPr/>
      </dsp:nvSpPr>
      <dsp:spPr>
        <a:xfrm>
          <a:off x="86151" y="1939641"/>
          <a:ext cx="1117984" cy="0"/>
        </a:xfrm>
        <a:prstGeom prst="line">
          <a:avLst/>
        </a:prstGeom>
        <a:solidFill>
          <a:schemeClr val="accent3">
            <a:hueOff val="0"/>
            <a:satOff val="0"/>
            <a:lumOff val="0"/>
            <a:alphaOff val="0"/>
          </a:schemeClr>
        </a:solidFill>
        <a:ln w="2642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3D226A-DEEA-4690-A57A-D572A031C55D}">
      <dsp:nvSpPr>
        <dsp:cNvPr id="0" name=""/>
        <dsp:cNvSpPr/>
      </dsp:nvSpPr>
      <dsp:spPr>
        <a:xfrm>
          <a:off x="107114" y="1985777"/>
          <a:ext cx="1097021" cy="9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Smart Warehousing and Logistics</a:t>
          </a:r>
          <a:endParaRPr lang="en-US" sz="1300" kern="1200" dirty="0"/>
        </a:p>
      </dsp:txBody>
      <dsp:txXfrm>
        <a:off x="107114" y="1985777"/>
        <a:ext cx="1097021" cy="922725"/>
      </dsp:txXfrm>
    </dsp:sp>
    <dsp:sp modelId="{6D8AE0C0-D40A-4898-9EFF-B76272FA4BB3}">
      <dsp:nvSpPr>
        <dsp:cNvPr id="0" name=""/>
        <dsp:cNvSpPr/>
      </dsp:nvSpPr>
      <dsp:spPr>
        <a:xfrm>
          <a:off x="86151" y="2908502"/>
          <a:ext cx="1117984" cy="0"/>
        </a:xfrm>
        <a:prstGeom prst="line">
          <a:avLst/>
        </a:prstGeom>
        <a:solidFill>
          <a:schemeClr val="accent3">
            <a:hueOff val="0"/>
            <a:satOff val="0"/>
            <a:lumOff val="0"/>
            <a:alphaOff val="0"/>
          </a:schemeClr>
        </a:solidFill>
        <a:ln w="2642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4ED8CA-4F83-4163-AA0B-DF24B21B7377}">
      <dsp:nvSpPr>
        <dsp:cNvPr id="0" name=""/>
        <dsp:cNvSpPr/>
      </dsp:nvSpPr>
      <dsp:spPr>
        <a:xfrm>
          <a:off x="107114" y="2954639"/>
          <a:ext cx="1097021" cy="9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smtClean="0"/>
            <a:t>Digital Parts and Equipment Sourcing</a:t>
          </a:r>
          <a:endParaRPr lang="en-US" sz="1300" kern="1200" dirty="0"/>
        </a:p>
      </dsp:txBody>
      <dsp:txXfrm>
        <a:off x="107114" y="2954639"/>
        <a:ext cx="1097021" cy="922725"/>
      </dsp:txXfrm>
    </dsp:sp>
    <dsp:sp modelId="{DB7D1590-E5E8-4436-B986-CE54C2BD053F}">
      <dsp:nvSpPr>
        <dsp:cNvPr id="0" name=""/>
        <dsp:cNvSpPr/>
      </dsp:nvSpPr>
      <dsp:spPr>
        <a:xfrm>
          <a:off x="86151" y="3877364"/>
          <a:ext cx="1117984" cy="0"/>
        </a:xfrm>
        <a:prstGeom prst="line">
          <a:avLst/>
        </a:prstGeom>
        <a:solidFill>
          <a:schemeClr val="accent3">
            <a:hueOff val="0"/>
            <a:satOff val="0"/>
            <a:lumOff val="0"/>
            <a:alphaOff val="0"/>
          </a:schemeClr>
        </a:solidFill>
        <a:ln w="2642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8CB16-A619-41A4-A09B-7CE5E78E1F5F}">
      <dsp:nvSpPr>
        <dsp:cNvPr id="0" name=""/>
        <dsp:cNvSpPr/>
      </dsp:nvSpPr>
      <dsp:spPr>
        <a:xfrm>
          <a:off x="0" y="1881"/>
          <a:ext cx="1460272" cy="0"/>
        </a:xfrm>
        <a:prstGeom prst="line">
          <a:avLst/>
        </a:prstGeom>
        <a:solidFill>
          <a:schemeClr val="accent4">
            <a:alpha val="90000"/>
            <a:hueOff val="0"/>
            <a:satOff val="0"/>
            <a:lumOff val="0"/>
            <a:alphaOff val="0"/>
          </a:schemeClr>
        </a:solidFill>
        <a:ln w="2642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8BECF-2F44-4D9B-BF67-864C52CB8141}">
      <dsp:nvSpPr>
        <dsp:cNvPr id="0" name=""/>
        <dsp:cNvSpPr/>
      </dsp:nvSpPr>
      <dsp:spPr>
        <a:xfrm>
          <a:off x="0" y="1881"/>
          <a:ext cx="83802" cy="384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222250">
            <a:lnSpc>
              <a:spcPct val="90000"/>
            </a:lnSpc>
            <a:spcBef>
              <a:spcPct val="0"/>
            </a:spcBef>
            <a:spcAft>
              <a:spcPct val="35000"/>
            </a:spcAft>
          </a:pPr>
          <a:endParaRPr lang="en-US" sz="500" kern="1200" dirty="0"/>
        </a:p>
      </dsp:txBody>
      <dsp:txXfrm>
        <a:off x="0" y="1881"/>
        <a:ext cx="83802" cy="3848569"/>
      </dsp:txXfrm>
    </dsp:sp>
    <dsp:sp modelId="{D5275F40-0DDC-46A7-B788-8F5AF0EEEC86}">
      <dsp:nvSpPr>
        <dsp:cNvPr id="0" name=""/>
        <dsp:cNvSpPr/>
      </dsp:nvSpPr>
      <dsp:spPr>
        <a:xfrm>
          <a:off x="100230" y="62014"/>
          <a:ext cx="1359378" cy="1202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Predictive Maintenance</a:t>
          </a:r>
          <a:endParaRPr lang="en-US" sz="1500" kern="1200" dirty="0"/>
        </a:p>
      </dsp:txBody>
      <dsp:txXfrm>
        <a:off x="100230" y="62014"/>
        <a:ext cx="1359378" cy="1202678"/>
      </dsp:txXfrm>
    </dsp:sp>
    <dsp:sp modelId="{506DD8A0-D931-4E3B-A4D8-3B8838193A44}">
      <dsp:nvSpPr>
        <dsp:cNvPr id="0" name=""/>
        <dsp:cNvSpPr/>
      </dsp:nvSpPr>
      <dsp:spPr>
        <a:xfrm>
          <a:off x="83802" y="1264693"/>
          <a:ext cx="876163" cy="0"/>
        </a:xfrm>
        <a:prstGeom prst="line">
          <a:avLst/>
        </a:prstGeom>
        <a:solidFill>
          <a:schemeClr val="accent4">
            <a:hueOff val="0"/>
            <a:satOff val="0"/>
            <a:lumOff val="0"/>
            <a:alphaOff val="0"/>
          </a:schemeClr>
        </a:solidFill>
        <a:ln w="2642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D871B-9625-4E98-8998-757DFBB103FF}">
      <dsp:nvSpPr>
        <dsp:cNvPr id="0" name=""/>
        <dsp:cNvSpPr/>
      </dsp:nvSpPr>
      <dsp:spPr>
        <a:xfrm>
          <a:off x="100230" y="1324826"/>
          <a:ext cx="1157899" cy="1202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Simulation of Digital Twin</a:t>
          </a:r>
          <a:endParaRPr lang="en-US" sz="1500" kern="1200" dirty="0"/>
        </a:p>
      </dsp:txBody>
      <dsp:txXfrm>
        <a:off x="100230" y="1324826"/>
        <a:ext cx="1157899" cy="1202678"/>
      </dsp:txXfrm>
    </dsp:sp>
    <dsp:sp modelId="{6A6BD60C-9D2F-4BE9-A64F-AF6499866F67}">
      <dsp:nvSpPr>
        <dsp:cNvPr id="0" name=""/>
        <dsp:cNvSpPr/>
      </dsp:nvSpPr>
      <dsp:spPr>
        <a:xfrm>
          <a:off x="83802" y="2527505"/>
          <a:ext cx="876163" cy="0"/>
        </a:xfrm>
        <a:prstGeom prst="line">
          <a:avLst/>
        </a:prstGeom>
        <a:solidFill>
          <a:schemeClr val="accent4">
            <a:hueOff val="0"/>
            <a:satOff val="0"/>
            <a:lumOff val="0"/>
            <a:alphaOff val="0"/>
          </a:schemeClr>
        </a:solidFill>
        <a:ln w="2642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21B7E5-632B-4910-8C82-1F7CFF494F9F}">
      <dsp:nvSpPr>
        <dsp:cNvPr id="0" name=""/>
        <dsp:cNvSpPr/>
      </dsp:nvSpPr>
      <dsp:spPr>
        <a:xfrm>
          <a:off x="100230" y="2587638"/>
          <a:ext cx="1258686" cy="1202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Augmented Reality </a:t>
          </a:r>
          <a:endParaRPr lang="en-US" sz="1500" kern="1200" dirty="0"/>
        </a:p>
      </dsp:txBody>
      <dsp:txXfrm>
        <a:off x="100230" y="2587638"/>
        <a:ext cx="1258686" cy="1202678"/>
      </dsp:txXfrm>
    </dsp:sp>
    <dsp:sp modelId="{E25ABFC1-0404-4BCE-8A2C-9A5E0E21AD8F}">
      <dsp:nvSpPr>
        <dsp:cNvPr id="0" name=""/>
        <dsp:cNvSpPr/>
      </dsp:nvSpPr>
      <dsp:spPr>
        <a:xfrm>
          <a:off x="83802" y="3790317"/>
          <a:ext cx="876163" cy="0"/>
        </a:xfrm>
        <a:prstGeom prst="line">
          <a:avLst/>
        </a:prstGeom>
        <a:solidFill>
          <a:schemeClr val="accent4">
            <a:hueOff val="0"/>
            <a:satOff val="0"/>
            <a:lumOff val="0"/>
            <a:alphaOff val="0"/>
          </a:schemeClr>
        </a:solidFill>
        <a:ln w="2642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10/20/2017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10/20/2017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3gpp.org/release-15"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today. Similarly, almost three-quarters of companies expect to have highly digitized  horizontal and vertical value-chain processes in five years.  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8A238-7D58-42F5-84F7-7BCE3FC649A1}"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03449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14</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844684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16</a:t>
            </a:fld>
            <a:endParaRPr lang="en-US"/>
          </a:p>
        </p:txBody>
      </p:sp>
    </p:spTree>
    <p:extLst>
      <p:ext uri="{BB962C8B-B14F-4D97-AF65-F5344CB8AC3E}">
        <p14:creationId xmlns:p14="http://schemas.microsoft.com/office/powerpoint/2010/main" val="242563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October 20, 2017</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18</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104261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389072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2386452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22</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4" name="Slide Number Placeholder 3"/>
          <p:cNvSpPr>
            <a:spLocks noGrp="1"/>
          </p:cNvSpPr>
          <p:nvPr>
            <p:ph type="sldNum" sz="quarter" idx="10"/>
          </p:nvPr>
        </p:nvSpPr>
        <p:spPr/>
        <p:txBody>
          <a:bodyPr/>
          <a:lstStyle/>
          <a:p>
            <a:fld id="{1001571F-82D6-46EF-A73E-965D2E61D110}" type="slidenum">
              <a:rPr lang="en-US" smtClean="0">
                <a:solidFill>
                  <a:prstClr val="black"/>
                </a:solidFill>
              </a:rPr>
              <a:pPr/>
              <a:t>24</a:t>
            </a:fld>
            <a:endParaRPr lang="en-US" dirty="0">
              <a:solidFill>
                <a:prstClr val="black"/>
              </a:solidFill>
            </a:endParaRPr>
          </a:p>
        </p:txBody>
      </p:sp>
      <p:sp>
        <p:nvSpPr>
          <p:cNvPr id="5" name="Notes Placeholder 2"/>
          <p:cNvSpPr>
            <a:spLocks noGrp="1"/>
          </p:cNvSpPr>
          <p:nvPr>
            <p:ph type="body" idx="3"/>
          </p:nvPr>
        </p:nvSpPr>
        <p:spPr>
          <a:xfrm>
            <a:off x="716619" y="4548457"/>
            <a:ext cx="5732949" cy="3721466"/>
          </a:xfrm>
        </p:spPr>
        <p:txBody>
          <a:bodyPr/>
          <a:lstStyle/>
          <a:p>
            <a:r>
              <a:rPr lang="en-US" b="1" baseline="0" dirty="0" smtClean="0"/>
              <a:t>Security management: </a:t>
            </a:r>
          </a:p>
          <a:p>
            <a:pPr marL="174708" indent="-174708" defTabSz="931774">
              <a:buFont typeface="Wingdings" panose="05000000000000000000" pitchFamily="2" charset="2"/>
              <a:buChar char="§"/>
              <a:defRPr/>
            </a:pPr>
            <a:r>
              <a:rPr lang="en-GB" b="1" dirty="0"/>
              <a:t>Enhanced Infrastructure Protection (EIP) - </a:t>
            </a:r>
            <a:r>
              <a:rPr lang="en-GB" dirty="0"/>
              <a:t>Edge to cloud security management components (white listing + attestation + policy management + authentication + secure </a:t>
            </a:r>
            <a:r>
              <a:rPr lang="en-GB" dirty="0" err="1"/>
              <a:t>comms</a:t>
            </a:r>
            <a:r>
              <a:rPr lang="en-GB" dirty="0"/>
              <a:t>) (add on HDC) </a:t>
            </a:r>
          </a:p>
          <a:p>
            <a:pPr marL="174708" indent="-174708" defTabSz="621143">
              <a:spcBef>
                <a:spcPts val="611"/>
              </a:spcBef>
              <a:buFont typeface="Wingdings" panose="05000000000000000000" pitchFamily="2" charset="2"/>
              <a:buChar char="§"/>
            </a:pPr>
            <a:r>
              <a:rPr lang="en-GB" b="1" dirty="0"/>
              <a:t>Enhanced </a:t>
            </a:r>
            <a:r>
              <a:rPr lang="en-GB" b="1" dirty="0" err="1"/>
              <a:t>IoT</a:t>
            </a:r>
            <a:r>
              <a:rPr lang="en-GB" b="1" dirty="0"/>
              <a:t> Gateway Security- </a:t>
            </a:r>
            <a:r>
              <a:rPr lang="en-GB" dirty="0"/>
              <a:t>Upgrade </a:t>
            </a:r>
            <a:r>
              <a:rPr lang="en-GB" dirty="0" err="1"/>
              <a:t>IoT</a:t>
            </a:r>
            <a:r>
              <a:rPr lang="en-GB" dirty="0"/>
              <a:t> Gateways with EIP components (add on HDC)</a:t>
            </a:r>
          </a:p>
          <a:p>
            <a:pPr marL="174708" indent="-174708" defTabSz="621143">
              <a:spcBef>
                <a:spcPts val="1223"/>
              </a:spcBef>
              <a:buFont typeface="Wingdings" panose="05000000000000000000" pitchFamily="2" charset="2"/>
              <a:buChar char="§"/>
            </a:pPr>
            <a:r>
              <a:rPr lang="en-GB" b="1" dirty="0"/>
              <a:t>Wind River Helix Device Cloud- </a:t>
            </a:r>
            <a:r>
              <a:rPr lang="en-GB" dirty="0"/>
              <a:t>Cloud management of edge &amp; </a:t>
            </a:r>
            <a:r>
              <a:rPr lang="en-GB" dirty="0" err="1"/>
              <a:t>IoT</a:t>
            </a:r>
            <a:r>
              <a:rPr lang="en-GB" dirty="0"/>
              <a:t> Gateways (add on EIP &amp; </a:t>
            </a:r>
            <a:r>
              <a:rPr lang="en-GB" dirty="0" err="1"/>
              <a:t>Onboarding</a:t>
            </a:r>
            <a:r>
              <a:rPr lang="en-GB" dirty="0"/>
              <a:t>) </a:t>
            </a:r>
          </a:p>
          <a:p>
            <a:pPr marL="174708" indent="-174708" defTabSz="621143">
              <a:spcBef>
                <a:spcPts val="1223"/>
              </a:spcBef>
              <a:buFont typeface="Wingdings" panose="05000000000000000000" pitchFamily="2" charset="2"/>
              <a:buChar char="§"/>
            </a:pPr>
            <a:endParaRPr lang="en-GB" b="1" dirty="0"/>
          </a:p>
          <a:p>
            <a:pPr marL="174708" indent="-174708" defTabSz="621143">
              <a:spcBef>
                <a:spcPts val="1223"/>
              </a:spcBef>
              <a:buFont typeface="Wingdings" panose="05000000000000000000" pitchFamily="2" charset="2"/>
              <a:buChar char="§"/>
            </a:pPr>
            <a:endParaRPr lang="en-GB" b="1" dirty="0"/>
          </a:p>
          <a:p>
            <a:pPr defTabSz="621143">
              <a:spcBef>
                <a:spcPts val="1223"/>
              </a:spcBef>
            </a:pPr>
            <a:r>
              <a:rPr lang="en-GB" b="1" dirty="0"/>
              <a:t>Lifecycle Services:</a:t>
            </a:r>
          </a:p>
          <a:p>
            <a:pPr marL="307473" indent="-307473" defTabSz="621143">
              <a:spcBef>
                <a:spcPts val="611"/>
              </a:spcBef>
              <a:buFont typeface="Wingdings" charset="2"/>
              <a:buChar char="§"/>
            </a:pPr>
            <a:r>
              <a:rPr lang="en-GB" b="1" dirty="0" err="1"/>
              <a:t>Onboarding</a:t>
            </a:r>
            <a:r>
              <a:rPr lang="en-GB" b="1" dirty="0"/>
              <a:t>- </a:t>
            </a:r>
            <a:r>
              <a:rPr lang="en-GB" dirty="0"/>
              <a:t>Intel® EPID based, automatic device registration service to </a:t>
            </a:r>
            <a:r>
              <a:rPr lang="en-GB" dirty="0" err="1"/>
              <a:t>IoT</a:t>
            </a:r>
            <a:r>
              <a:rPr lang="en-GB" dirty="0"/>
              <a:t> platforms</a:t>
            </a:r>
          </a:p>
          <a:p>
            <a:pPr marL="307473" indent="-307473" defTabSz="621143">
              <a:spcBef>
                <a:spcPts val="611"/>
              </a:spcBef>
              <a:buFont typeface="Wingdings" charset="2"/>
              <a:buChar char="§"/>
            </a:pPr>
            <a:r>
              <a:rPr lang="en-GB" b="1" dirty="0"/>
              <a:t>Remote Attestation Services- </a:t>
            </a:r>
            <a:r>
              <a:rPr lang="en-GB" dirty="0"/>
              <a:t>Enabling services &amp; SW clients for Intel technologies, ISVs, &amp; vertical, solutions (e.g. Intel ® SGX, Intel® EPID, HDC/EIP) </a:t>
            </a:r>
          </a:p>
          <a:p>
            <a:pPr defTabSz="621143">
              <a:spcBef>
                <a:spcPts val="1223"/>
              </a:spcBef>
            </a:pPr>
            <a:endParaRPr lang="en-GB" b="1" dirty="0"/>
          </a:p>
          <a:p>
            <a:pPr defTabSz="621143">
              <a:spcBef>
                <a:spcPts val="1223"/>
              </a:spcBef>
            </a:pPr>
            <a:endParaRPr lang="en-GB" b="1" dirty="0"/>
          </a:p>
          <a:p>
            <a:pPr defTabSz="931774">
              <a:defRPr/>
            </a:pPr>
            <a:endParaRPr lang="en-GB" dirty="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282298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r>
              <a:rPr lang="en-US" baseline="0" dirty="0" smtClean="0"/>
              <a: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51733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(Provided by Roger and Kevin)</a:t>
            </a:r>
          </a:p>
          <a:p>
            <a:r>
              <a:rPr lang="en-US" sz="900" dirty="0"/>
              <a:t>Functional Safety is a mandated requirement for Industrial systems (European Machinery Directive), we see the top three challenges as</a:t>
            </a:r>
          </a:p>
          <a:p>
            <a:pPr marL="174708" indent="-174708">
              <a:buFont typeface="Arial" panose="020B0604020202020204" pitchFamily="34" charset="0"/>
              <a:buChar char="•"/>
            </a:pPr>
            <a:r>
              <a:rPr lang="en-US" sz="900" dirty="0"/>
              <a:t>Time to Market – How do we bring functional safe products to market more effectively</a:t>
            </a:r>
          </a:p>
          <a:p>
            <a:pPr marL="174708" indent="-174708">
              <a:buFont typeface="Arial" panose="020B0604020202020204" pitchFamily="34" charset="0"/>
              <a:buChar char="•"/>
            </a:pPr>
            <a:r>
              <a:rPr lang="en-US" sz="900" dirty="0"/>
              <a:t>Workload Consolidation – How do we enable mixed workloads (safety, security, </a:t>
            </a:r>
            <a:r>
              <a:rPr lang="en-US" sz="900" dirty="0" err="1"/>
              <a:t>realtime</a:t>
            </a:r>
            <a:r>
              <a:rPr lang="en-US" sz="900" dirty="0"/>
              <a:t> etc.) on a single device</a:t>
            </a:r>
          </a:p>
          <a:p>
            <a:pPr marL="174708" indent="-174708">
              <a:buFont typeface="Arial" panose="020B0604020202020204" pitchFamily="34" charset="0"/>
              <a:buChar char="•"/>
            </a:pPr>
            <a:r>
              <a:rPr lang="en-US" sz="900" dirty="0"/>
              <a:t>Cost – how can we reduce the cost of certification and system</a:t>
            </a:r>
          </a:p>
          <a:p>
            <a:endParaRPr lang="en-US" sz="900" dirty="0"/>
          </a:p>
          <a:p>
            <a:r>
              <a:rPr lang="en-US" sz="900" dirty="0"/>
              <a:t>Intel is working on solving these issues by providing integrated functional safety solutions including </a:t>
            </a:r>
            <a:r>
              <a:rPr lang="en-US" sz="900" dirty="0" err="1"/>
              <a:t>SoC</a:t>
            </a:r>
            <a:r>
              <a:rPr lang="en-US" sz="900" dirty="0"/>
              <a:t>, software, documentation (safety manuals) and approved safety concepts. Intel solutions enable mixed criticality workloads on multi-core processors providing cost, power and integration savings, while providing the performance required for todays industrial control systems.</a:t>
            </a:r>
          </a:p>
          <a:p>
            <a:endParaRPr lang="en-US" sz="90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Arial" panose="020B0604020202020204" pitchFamily="34" charset="0"/>
              </a:rPr>
              <a:pPr/>
              <a:t>28</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64440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b="1" dirty="0"/>
              <a:t>**Pictures from web</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8983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30</a:t>
            </a:fld>
            <a:endParaRPr lang="en-US"/>
          </a:p>
        </p:txBody>
      </p:sp>
    </p:spTree>
    <p:extLst>
      <p:ext uri="{BB962C8B-B14F-4D97-AF65-F5344CB8AC3E}">
        <p14:creationId xmlns:p14="http://schemas.microsoft.com/office/powerpoint/2010/main" val="100662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91961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31</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businesses in many other industries struggle to attract more consumers,</a:t>
            </a:r>
            <a:br>
              <a:rPr lang="en-US" dirty="0"/>
            </a:br>
            <a:r>
              <a:rPr lang="en-US" dirty="0"/>
              <a:t>telecommunication companies are in the enviable position of having an immense</a:t>
            </a:r>
            <a:br>
              <a:rPr lang="en-US" dirty="0"/>
            </a:br>
            <a:r>
              <a:rPr lang="en-US" dirty="0"/>
              <a:t>and ever-growing consumer base with a seemingly bottomless appetite for</a:t>
            </a:r>
            <a:br>
              <a:rPr lang="en-US" dirty="0"/>
            </a:br>
            <a:r>
              <a:rPr lang="en-US" dirty="0"/>
              <a:t>products and services. For these businesses, the challenge is to keep pace with</a:t>
            </a:r>
            <a:br>
              <a:rPr lang="en-US" dirty="0"/>
            </a:br>
            <a:r>
              <a:rPr lang="en-US" dirty="0"/>
              <a:t>consumers’ growing demands for more bandwidth and more services on more</a:t>
            </a:r>
            <a:br>
              <a:rPr lang="en-US" dirty="0"/>
            </a:br>
            <a:r>
              <a:rPr lang="en-US" dirty="0"/>
              <a:t>devices, while also reining in costs to stay competitive in one of the world’s most</a:t>
            </a:r>
            <a:br>
              <a:rPr lang="en-US" dirty="0"/>
            </a:br>
            <a:r>
              <a:rPr lang="en-US" dirty="0"/>
              <a:t>dynamic and fiercely competitive industries.</a:t>
            </a:r>
          </a:p>
          <a:p>
            <a:r>
              <a:rPr lang="en-US" dirty="0"/>
              <a:t/>
            </a:r>
            <a:br>
              <a:rPr lang="en-US" dirty="0"/>
            </a:br>
            <a:r>
              <a:rPr lang="en-US" dirty="0"/>
              <a:t>The estimated eight million cellular towers worldwide provide one area of</a:t>
            </a:r>
            <a:br>
              <a:rPr lang="en-US" dirty="0"/>
            </a:br>
            <a:r>
              <a:rPr lang="en-US" dirty="0" err="1"/>
              <a:t>signifcant</a:t>
            </a:r>
            <a:r>
              <a:rPr lang="en-US" dirty="0"/>
              <a:t> opportunity for the telecom industry to increase </a:t>
            </a:r>
            <a:r>
              <a:rPr lang="en-US" dirty="0" err="1"/>
              <a:t>efciencies</a:t>
            </a:r>
            <a:r>
              <a:rPr lang="en-US" dirty="0"/>
              <a:t> and lower</a:t>
            </a:r>
            <a:br>
              <a:rPr lang="en-US" dirty="0"/>
            </a:br>
            <a:r>
              <a:rPr lang="en-US" dirty="0"/>
              <a:t>costs. By adding intelligence at the edge, companies can optimize the operation of</a:t>
            </a:r>
            <a:br>
              <a:rPr lang="en-US" dirty="0"/>
            </a:br>
            <a:r>
              <a:rPr lang="en-US" dirty="0"/>
              <a:t>equipment ranging from batteries to HVAC systems, perform timely and proactive</a:t>
            </a:r>
            <a:br>
              <a:rPr lang="en-US" dirty="0"/>
            </a:br>
            <a:r>
              <a:rPr lang="en-US" dirty="0"/>
              <a:t>maintenance that extends equipment life, and greatly strengthen on-site security.</a:t>
            </a:r>
          </a:p>
          <a:p>
            <a:r>
              <a:rPr lang="en-US" dirty="0"/>
              <a:t/>
            </a:r>
            <a:br>
              <a:rPr lang="en-US" dirty="0"/>
            </a:br>
            <a:r>
              <a:rPr lang="en-US" dirty="0"/>
              <a:t>Intel and </a:t>
            </a:r>
            <a:r>
              <a:rPr lang="en-US" dirty="0" err="1"/>
              <a:t>azeti</a:t>
            </a:r>
            <a:r>
              <a:rPr lang="en-US" dirty="0"/>
              <a:t> Networks AG worked together to develop and </a:t>
            </a:r>
            <a:r>
              <a:rPr lang="en-US" dirty="0" err="1"/>
              <a:t>refne</a:t>
            </a:r>
            <a:r>
              <a:rPr lang="en-US" dirty="0"/>
              <a:t> an intelligent</a:t>
            </a:r>
            <a:br>
              <a:rPr lang="en-US" dirty="0"/>
            </a:br>
            <a:r>
              <a:rPr lang="en-US" dirty="0"/>
              <a:t>edge solution that makes it possible to integrate Internet of Things (</a:t>
            </a:r>
            <a:r>
              <a:rPr lang="en-US" dirty="0" err="1"/>
              <a:t>IoT</a:t>
            </a:r>
            <a:r>
              <a:rPr lang="en-US" dirty="0"/>
              <a:t>) capabilities</a:t>
            </a:r>
            <a:br>
              <a:rPr lang="en-US" dirty="0"/>
            </a:br>
            <a:r>
              <a:rPr lang="en-US" dirty="0"/>
              <a:t>into existing cell tower environments. With </a:t>
            </a:r>
            <a:r>
              <a:rPr lang="en-US" dirty="0" err="1"/>
              <a:t>azeti’s</a:t>
            </a:r>
            <a:r>
              <a:rPr lang="en-US" dirty="0"/>
              <a:t> remote asset management</a:t>
            </a:r>
            <a:br>
              <a:rPr lang="en-US" dirty="0"/>
            </a:br>
            <a:r>
              <a:rPr lang="en-US" dirty="0"/>
              <a:t>software on gateways built with Intel® </a:t>
            </a:r>
            <a:r>
              <a:rPr lang="en-US" dirty="0" err="1"/>
              <a:t>IoT</a:t>
            </a:r>
            <a:r>
              <a:rPr lang="en-US" dirty="0"/>
              <a:t> Gateway Technology, companies can run</a:t>
            </a:r>
            <a:br>
              <a:rPr lang="en-US" dirty="0"/>
            </a:br>
            <a:r>
              <a:rPr lang="en-US" dirty="0"/>
              <a:t>more </a:t>
            </a:r>
            <a:r>
              <a:rPr lang="en-US" dirty="0" err="1"/>
              <a:t>efciently</a:t>
            </a:r>
            <a:r>
              <a:rPr lang="en-US" dirty="0"/>
              <a:t>, reduce costs, and ultimately compete more </a:t>
            </a:r>
            <a:r>
              <a:rPr lang="en-US" dirty="0" err="1"/>
              <a:t>efectively</a:t>
            </a:r>
            <a:r>
              <a:rPr lang="en-US" dirty="0"/>
              <a:t>.</a:t>
            </a:r>
            <a:r>
              <a:rPr lang="en-US" dirty="0" smtClean="0"/>
              <a:t> </a:t>
            </a:r>
          </a:p>
          <a:p>
            <a:endParaRPr lang="en-US" dirty="0" smtClean="0"/>
          </a:p>
          <a:p>
            <a:r>
              <a:rPr lang="en-US" dirty="0"/>
              <a:t>Through a collaborative </a:t>
            </a:r>
            <a:r>
              <a:rPr lang="en-US" dirty="0" err="1"/>
              <a:t>efort</a:t>
            </a:r>
            <a:r>
              <a:rPr lang="en-US" dirty="0"/>
              <a:t> at the Intel® </a:t>
            </a:r>
            <a:r>
              <a:rPr lang="en-US" dirty="0" err="1"/>
              <a:t>IoT</a:t>
            </a:r>
            <a:r>
              <a:rPr lang="en-US" dirty="0"/>
              <a:t> Ignition Lab in</a:t>
            </a:r>
            <a:br>
              <a:rPr lang="en-US" dirty="0"/>
            </a:br>
            <a:r>
              <a:rPr lang="en-US" dirty="0"/>
              <a:t>Munich, Germany, </a:t>
            </a:r>
            <a:r>
              <a:rPr lang="en-US" dirty="0" err="1"/>
              <a:t>azeti</a:t>
            </a:r>
            <a:r>
              <a:rPr lang="en-US" dirty="0"/>
              <a:t> and Intel developed a solution that</a:t>
            </a:r>
            <a:br>
              <a:rPr lang="en-US" dirty="0"/>
            </a:br>
            <a:r>
              <a:rPr lang="en-US" dirty="0"/>
              <a:t>addresses the challenges of remotely monitoring, managing,</a:t>
            </a:r>
            <a:br>
              <a:rPr lang="en-US" dirty="0"/>
            </a:br>
            <a:r>
              <a:rPr lang="en-US" dirty="0"/>
              <a:t>and securing equipment at cell towers and other distributed</a:t>
            </a:r>
            <a:br>
              <a:rPr lang="en-US" dirty="0"/>
            </a:br>
            <a:r>
              <a:rPr lang="en-US" dirty="0"/>
              <a:t>locations.</a:t>
            </a:r>
            <a:br>
              <a:rPr lang="en-US" dirty="0"/>
            </a:br>
            <a:r>
              <a:rPr lang="en-US" dirty="0"/>
              <a:t>The solution begins at the cell towers, where nonproprietary</a:t>
            </a:r>
            <a:br>
              <a:rPr lang="en-US" dirty="0"/>
            </a:br>
            <a:r>
              <a:rPr lang="en-US" dirty="0"/>
              <a:t>IP or non-IP sensors can be </a:t>
            </a:r>
            <a:r>
              <a:rPr lang="en-US" dirty="0" err="1"/>
              <a:t>retroftted</a:t>
            </a:r>
            <a:r>
              <a:rPr lang="en-US" dirty="0"/>
              <a:t> to legacy equipment</a:t>
            </a:r>
            <a:br>
              <a:rPr lang="en-US" dirty="0"/>
            </a:br>
            <a:r>
              <a:rPr lang="en-US" dirty="0"/>
              <a:t>such as HVAC systems, batteries, generators, temperature</a:t>
            </a:r>
            <a:br>
              <a:rPr lang="en-US" dirty="0"/>
            </a:br>
            <a:r>
              <a:rPr lang="en-US" dirty="0"/>
              <a:t>gauges, cooling units, and beacon lights. </a:t>
            </a:r>
            <a:r>
              <a:rPr lang="en-US" dirty="0" err="1"/>
              <a:t>IoT</a:t>
            </a:r>
            <a:r>
              <a:rPr lang="en-US" dirty="0"/>
              <a:t>-enabled</a:t>
            </a:r>
            <a:br>
              <a:rPr lang="en-US" dirty="0"/>
            </a:br>
            <a:r>
              <a:rPr lang="en-US" dirty="0"/>
              <a:t>surveillance and access control equipment including</a:t>
            </a:r>
            <a:br>
              <a:rPr lang="en-US" dirty="0"/>
            </a:br>
            <a:r>
              <a:rPr lang="en-US" dirty="0"/>
              <a:t>cameras, keypads, and motion detection sensors can also be</a:t>
            </a:r>
            <a:br>
              <a:rPr lang="en-US" dirty="0"/>
            </a:br>
            <a:r>
              <a:rPr lang="en-US" dirty="0"/>
              <a:t>deployed to provide added site security.</a:t>
            </a:r>
            <a:br>
              <a:rPr lang="en-US" dirty="0"/>
            </a:br>
            <a:r>
              <a:rPr lang="en-US" dirty="0"/>
              <a:t>To speed responses, data from the sensors is not sent to</a:t>
            </a:r>
            <a:br>
              <a:rPr lang="en-US" dirty="0"/>
            </a:br>
            <a:r>
              <a:rPr lang="en-US" dirty="0"/>
              <a:t>the cloud but rather to a nearby gateway built with Intel </a:t>
            </a:r>
            <a:r>
              <a:rPr lang="en-US" dirty="0" err="1"/>
              <a:t>IoT</a:t>
            </a:r>
            <a:r>
              <a:rPr lang="en-US" dirty="0"/>
              <a:t/>
            </a:r>
            <a:br>
              <a:rPr lang="en-US" dirty="0"/>
            </a:br>
            <a:r>
              <a:rPr lang="en-US" dirty="0"/>
              <a:t>Gateway Technology, powered by Intel® Quark™ processors</a:t>
            </a:r>
            <a:br>
              <a:rPr lang="en-US" dirty="0"/>
            </a:br>
            <a:r>
              <a:rPr lang="en-US" dirty="0"/>
              <a:t>or Intel® Atom™ processors, and running on Wind River</a:t>
            </a:r>
            <a:br>
              <a:rPr lang="en-US" dirty="0"/>
            </a:br>
            <a:r>
              <a:rPr lang="en-US" dirty="0"/>
              <a:t>Linux Intelligent Device Platform XT*. The gateway stores,</a:t>
            </a:r>
            <a:br>
              <a:rPr lang="en-US" dirty="0"/>
            </a:br>
            <a:r>
              <a:rPr lang="en-US" dirty="0"/>
              <a:t>analyzes, and </a:t>
            </a:r>
            <a:r>
              <a:rPr lang="en-US" dirty="0" err="1"/>
              <a:t>flters</a:t>
            </a:r>
            <a:r>
              <a:rPr lang="en-US" dirty="0"/>
              <a:t> the sensor data, using </a:t>
            </a:r>
            <a:r>
              <a:rPr lang="en-US" dirty="0" err="1"/>
              <a:t>azeti’s</a:t>
            </a:r>
            <a:r>
              <a:rPr lang="en-US" dirty="0"/>
              <a:t> remote</a:t>
            </a:r>
            <a:br>
              <a:rPr lang="en-US" dirty="0"/>
            </a:br>
            <a:r>
              <a:rPr lang="en-US" dirty="0"/>
              <a:t>asset management software.</a:t>
            </a:r>
            <a:r>
              <a:rPr lang="en-US" dirty="0" smtClean="0"/>
              <a:t> </a:t>
            </a:r>
            <a:br>
              <a:rPr lang="en-US" dirty="0" smtClean="0"/>
            </a:br>
            <a:endParaRPr lang="en-US" dirty="0" smtClean="0"/>
          </a:p>
          <a:p>
            <a:r>
              <a:rPr lang="en-US" dirty="0"/>
              <a:t>Actions at the Intel®-based </a:t>
            </a:r>
            <a:r>
              <a:rPr lang="en-US" dirty="0" err="1"/>
              <a:t>IoT</a:t>
            </a:r>
            <a:r>
              <a:rPr lang="en-US" dirty="0"/>
              <a:t> gateway take place depending</a:t>
            </a:r>
            <a:br>
              <a:rPr lang="en-US" dirty="0"/>
            </a:br>
            <a:r>
              <a:rPr lang="en-US" dirty="0"/>
              <a:t>upon rules set using the cloud-based </a:t>
            </a:r>
            <a:r>
              <a:rPr lang="en-US" dirty="0" err="1"/>
              <a:t>azeti</a:t>
            </a:r>
            <a:r>
              <a:rPr lang="en-US" dirty="0"/>
              <a:t> control panel</a:t>
            </a:r>
            <a:br>
              <a:rPr lang="en-US" dirty="0"/>
            </a:br>
            <a:r>
              <a:rPr lang="en-US" dirty="0"/>
              <a:t>at the network operations center (NOC). The control panel</a:t>
            </a:r>
            <a:br>
              <a:rPr lang="en-US" dirty="0"/>
            </a:br>
            <a:r>
              <a:rPr lang="en-US" dirty="0"/>
              <a:t>provides single-pane visibility into up to thousands of</a:t>
            </a:r>
            <a:br>
              <a:rPr lang="en-US" dirty="0"/>
            </a:br>
            <a:r>
              <a:rPr lang="en-US" dirty="0"/>
              <a:t>gateways, so operators can examine individual tower</a:t>
            </a:r>
            <a:br>
              <a:rPr lang="en-US" dirty="0"/>
            </a:br>
            <a:r>
              <a:rPr lang="en-US" dirty="0"/>
              <a:t>operations or select and </a:t>
            </a:r>
            <a:r>
              <a:rPr lang="en-US" dirty="0" err="1"/>
              <a:t>flter</a:t>
            </a:r>
            <a:r>
              <a:rPr lang="en-US" dirty="0"/>
              <a:t> data from multiple gateways to</a:t>
            </a:r>
            <a:br>
              <a:rPr lang="en-US" dirty="0"/>
            </a:br>
            <a:r>
              <a:rPr lang="en-US" dirty="0"/>
              <a:t>identify interrelationships, correlations, and trends that could</a:t>
            </a:r>
            <a:br>
              <a:rPr lang="en-US" dirty="0"/>
            </a:br>
            <a:r>
              <a:rPr lang="en-US" dirty="0"/>
              <a:t>lead to optimizations.</a:t>
            </a:r>
            <a:r>
              <a:rPr lang="en-US" dirty="0" smtClean="0"/>
              <a:t> </a:t>
            </a:r>
            <a:br>
              <a:rPr lang="en-US" dirty="0" smtClean="0"/>
            </a:br>
            <a:endParaRPr lang="en-US" dirty="0" smtClean="0"/>
          </a:p>
          <a:p>
            <a:r>
              <a:rPr lang="en-US" dirty="0" smtClean="0"/>
              <a:t>Problems Solved</a:t>
            </a:r>
            <a:r>
              <a:rPr lang="en-US" baseline="0" dirty="0" smtClean="0"/>
              <a:t> include…</a:t>
            </a:r>
            <a:endParaRPr lang="en-US" dirty="0" smtClean="0"/>
          </a:p>
          <a:p>
            <a:endParaRPr lang="en-US" dirty="0" smtClean="0"/>
          </a:p>
          <a:p>
            <a:r>
              <a:rPr lang="en-US" b="1" dirty="0"/>
              <a:t>Remote Asset Management Challenges</a:t>
            </a:r>
            <a:br>
              <a:rPr lang="en-US" b="1" dirty="0"/>
            </a:br>
            <a:r>
              <a:rPr lang="en-US" dirty="0"/>
              <a:t>• Unnecessary truck rolls</a:t>
            </a:r>
            <a:br>
              <a:rPr lang="en-US" dirty="0"/>
            </a:br>
            <a:r>
              <a:rPr lang="en-US" dirty="0"/>
              <a:t>• Slow response times</a:t>
            </a:r>
            <a:br>
              <a:rPr lang="en-US" dirty="0"/>
            </a:br>
            <a:r>
              <a:rPr lang="en-US" dirty="0"/>
              <a:t>• Lack of insight into equipment health</a:t>
            </a:r>
            <a:br>
              <a:rPr lang="en-US" dirty="0"/>
            </a:br>
            <a:r>
              <a:rPr lang="en-US" dirty="0"/>
              <a:t>• Theft, vandalism, and access control</a:t>
            </a:r>
            <a:br>
              <a:rPr lang="en-US" dirty="0"/>
            </a:br>
            <a:r>
              <a:rPr lang="en-US" dirty="0"/>
              <a:t>• Lost energy savings potential</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32</a:t>
            </a:fld>
            <a:endParaRPr lang="en-US"/>
          </a:p>
        </p:txBody>
      </p:sp>
    </p:spTree>
    <p:extLst>
      <p:ext uri="{BB962C8B-B14F-4D97-AF65-F5344CB8AC3E}">
        <p14:creationId xmlns:p14="http://schemas.microsoft.com/office/powerpoint/2010/main" val="3859389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heating and cooling systems is a tried and true way to save energy—but if you’re managing a</a:t>
            </a:r>
            <a:br>
              <a:rPr lang="en-US" dirty="0"/>
            </a:br>
            <a:r>
              <a:rPr lang="en-US" dirty="0"/>
              <a:t>conference center, education space, hotel, hospital, or other variable occupancy building, you know that</a:t>
            </a:r>
            <a:br>
              <a:rPr lang="en-US" dirty="0"/>
            </a:br>
            <a:r>
              <a:rPr lang="en-US" dirty="0"/>
              <a:t>cutting costs isn’t as simple as turning oﬀ the air at 6:00 pm. For buildings that are always in use, optimizing</a:t>
            </a:r>
            <a:br>
              <a:rPr lang="en-US" dirty="0"/>
            </a:br>
            <a:r>
              <a:rPr lang="en-US" dirty="0"/>
              <a:t>ventilation and space utilization for actual occupancy is the best way to reduce costs, but CO2-based</a:t>
            </a:r>
            <a:br>
              <a:rPr lang="en-US" dirty="0"/>
            </a:br>
            <a:r>
              <a:rPr lang="en-US" dirty="0"/>
              <a:t>sensors aren’t fast or accurate enough to detect occupancy changes, and video-based counters raise</a:t>
            </a:r>
            <a:br>
              <a:rPr lang="en-US" dirty="0"/>
            </a:br>
            <a:r>
              <a:rPr lang="en-US" dirty="0"/>
              <a:t>privacy and security concerns.</a:t>
            </a:r>
            <a:br>
              <a:rPr lang="en-US" dirty="0"/>
            </a:br>
            <a:r>
              <a:rPr lang="en-US" dirty="0"/>
              <a:t>Feedback Solutions oﬀers a unique, cloud-based solution that integrates seamlessly with building</a:t>
            </a:r>
            <a:br>
              <a:rPr lang="en-US" dirty="0"/>
            </a:br>
            <a:r>
              <a:rPr lang="en-US" dirty="0"/>
              <a:t>management systems to adjust ventilation rates based on real-time occupancy data. Using thermal-imaging</a:t>
            </a:r>
            <a:br>
              <a:rPr lang="en-US" dirty="0"/>
            </a:br>
            <a:r>
              <a:rPr lang="en-US" dirty="0"/>
              <a:t>occupancy counters and an intelligent algorithm running on the Intel® </a:t>
            </a:r>
            <a:r>
              <a:rPr lang="en-US" dirty="0" err="1"/>
              <a:t>IoT</a:t>
            </a:r>
            <a:r>
              <a:rPr lang="en-US" dirty="0"/>
              <a:t> Gateway, Feedback Solutions</a:t>
            </a:r>
            <a:br>
              <a:rPr lang="en-US" dirty="0"/>
            </a:br>
            <a:r>
              <a:rPr lang="en-US" dirty="0"/>
              <a:t>enables managers of variable occupancy buildings to reduce costs and drive ROI while protecting the</a:t>
            </a:r>
            <a:br>
              <a:rPr lang="en-US" dirty="0"/>
            </a:br>
            <a:r>
              <a:rPr lang="en-US" dirty="0"/>
              <a:t>identities of occupants</a:t>
            </a:r>
            <a:r>
              <a:rPr lang="en-US" dirty="0" smtClean="0"/>
              <a:t> </a:t>
            </a:r>
            <a:br>
              <a:rPr lang="en-US" dirty="0" smtClean="0"/>
            </a:br>
            <a:endParaRPr lang="en-US" dirty="0" smtClean="0"/>
          </a:p>
          <a:p>
            <a:r>
              <a:rPr lang="en-US" b="1" dirty="0"/>
              <a:t>Thermal-Imaging Occupancy Counters</a:t>
            </a:r>
            <a:br>
              <a:rPr lang="en-US" b="1" dirty="0"/>
            </a:br>
            <a:r>
              <a:rPr lang="en-US" dirty="0"/>
              <a:t>Thermal-imaging occupancy counters are placed above entrances and provide accurate, real-time counts of people going in</a:t>
            </a:r>
            <a:br>
              <a:rPr lang="en-US" dirty="0"/>
            </a:br>
            <a:r>
              <a:rPr lang="en-US" dirty="0"/>
              <a:t>and out of buildings, spaces, and rooms, without recording identifying characteristics.</a:t>
            </a:r>
            <a:br>
              <a:rPr lang="en-US" dirty="0"/>
            </a:br>
            <a:r>
              <a:rPr lang="en-US" dirty="0"/>
              <a:t>• </a:t>
            </a:r>
            <a:r>
              <a:rPr lang="en-US" b="1" dirty="0"/>
              <a:t>Occupancy Calculation</a:t>
            </a:r>
            <a:br>
              <a:rPr lang="en-US" b="1" dirty="0"/>
            </a:br>
            <a:r>
              <a:rPr lang="en-US" dirty="0"/>
              <a:t>Feedback Solutions’ intelligent algorithm calculates occupancy in real-time and delivers the data over </a:t>
            </a:r>
            <a:r>
              <a:rPr lang="en-US" dirty="0" err="1"/>
              <a:t>BACnet</a:t>
            </a:r>
            <a:r>
              <a:rPr lang="en-US" dirty="0"/>
              <a:t> IP in </a:t>
            </a:r>
            <a:r>
              <a:rPr lang="en-US" dirty="0" err="1"/>
              <a:t>userdefined</a:t>
            </a:r>
            <a:r>
              <a:rPr lang="en-US" dirty="0"/>
              <a:t> time intervals for integration with the building management system.</a:t>
            </a:r>
            <a:br>
              <a:rPr lang="en-US" dirty="0"/>
            </a:br>
            <a:r>
              <a:rPr lang="en-US" dirty="0"/>
              <a:t>• </a:t>
            </a:r>
            <a:r>
              <a:rPr lang="en-US" b="1" dirty="0"/>
              <a:t>Automatic Adjustment</a:t>
            </a:r>
            <a:br>
              <a:rPr lang="en-US" b="1" dirty="0"/>
            </a:br>
            <a:r>
              <a:rPr lang="en-US" dirty="0"/>
              <a:t>Occupancy data is used to control fan speed and meet ventilation requirements. Once configured, the system automatically</a:t>
            </a:r>
            <a:br>
              <a:rPr lang="en-US" dirty="0"/>
            </a:br>
            <a:r>
              <a:rPr lang="en-US" dirty="0"/>
              <a:t>adjusts fan speeds without human intervention—with every 20 percent reduction in fan speed reducing power</a:t>
            </a:r>
            <a:br>
              <a:rPr lang="en-US" dirty="0"/>
            </a:br>
            <a:r>
              <a:rPr lang="en-US" dirty="0"/>
              <a:t>consumption by around 50 percent.1</a:t>
            </a:r>
            <a:br>
              <a:rPr lang="en-US" dirty="0"/>
            </a:br>
            <a:r>
              <a:rPr lang="en-US" dirty="0"/>
              <a:t>• </a:t>
            </a:r>
            <a:r>
              <a:rPr lang="en-US" b="1" dirty="0"/>
              <a:t>Intel® </a:t>
            </a:r>
            <a:r>
              <a:rPr lang="en-US" b="1" dirty="0" err="1"/>
              <a:t>IoT</a:t>
            </a:r>
            <a:r>
              <a:rPr lang="en-US" b="1" dirty="0"/>
              <a:t> Gateway</a:t>
            </a:r>
            <a:br>
              <a:rPr lang="en-US" b="1" dirty="0"/>
            </a:br>
            <a:r>
              <a:rPr lang="en-US" dirty="0"/>
              <a:t>The Intel® </a:t>
            </a:r>
            <a:r>
              <a:rPr lang="en-US" dirty="0" err="1"/>
              <a:t>IoT</a:t>
            </a:r>
            <a:r>
              <a:rPr lang="en-US" dirty="0"/>
              <a:t> Gateway enables seamless, reliable, and secure data flow between the sensors and the building management</a:t>
            </a:r>
            <a:br>
              <a:rPr lang="en-US" dirty="0"/>
            </a:br>
            <a:r>
              <a:rPr lang="en-US" dirty="0"/>
              <a:t>system for near real-time fan speed adjustment, and to the cloud for storage and reporting.</a:t>
            </a:r>
            <a:br>
              <a:rPr lang="en-US" dirty="0"/>
            </a:br>
            <a:r>
              <a:rPr lang="en-US" dirty="0"/>
              <a:t>• </a:t>
            </a:r>
            <a:r>
              <a:rPr lang="en-US" b="1" dirty="0"/>
              <a:t>Storage and Reporting</a:t>
            </a:r>
            <a:br>
              <a:rPr lang="en-US" b="1" dirty="0"/>
            </a:br>
            <a:r>
              <a:rPr lang="en-US" dirty="0"/>
              <a:t>All occupancy data is pushed to a secure cloud platform for storage and reporting. Collected data can also be used to</a:t>
            </a:r>
            <a:br>
              <a:rPr lang="en-US" dirty="0"/>
            </a:br>
            <a:r>
              <a:rPr lang="en-US" dirty="0"/>
              <a:t>understand and optimize space utilization.</a:t>
            </a:r>
            <a:r>
              <a:rPr lang="en-US" dirty="0" smtClean="0"/>
              <a:t> </a:t>
            </a:r>
            <a:br>
              <a:rPr lang="en-US" dirty="0" smtClean="0"/>
            </a:br>
            <a:endParaRPr lang="en-US" dirty="0" smtClean="0"/>
          </a:p>
          <a:p>
            <a:endParaRPr lang="en-US" dirty="0" smtClean="0"/>
          </a:p>
          <a:p>
            <a:r>
              <a:rPr lang="en-US" i="1" dirty="0"/>
              <a:t>“University of Toronto* has been using Feedback</a:t>
            </a:r>
            <a:br>
              <a:rPr lang="en-US" i="1" dirty="0"/>
            </a:br>
            <a:r>
              <a:rPr lang="en-US" i="1" dirty="0"/>
              <a:t>Solutions ‘Occupancy Counters’ and ‘Occupancy</a:t>
            </a:r>
            <a:br>
              <a:rPr lang="en-US" i="1" dirty="0"/>
            </a:br>
            <a:r>
              <a:rPr lang="en-US" i="1" dirty="0"/>
              <a:t>Controller’ as part of their control strategy to reduce</a:t>
            </a:r>
            <a:br>
              <a:rPr lang="en-US" i="1" dirty="0"/>
            </a:br>
            <a:r>
              <a:rPr lang="en-US" i="1" dirty="0"/>
              <a:t>energy consumption in their buildings. … In many cases</a:t>
            </a:r>
            <a:br>
              <a:rPr lang="en-US" i="1" dirty="0"/>
            </a:br>
            <a:r>
              <a:rPr lang="en-US" i="1" dirty="0"/>
              <a:t>now, we are running fans at 40% speed, saving us huge</a:t>
            </a:r>
            <a:br>
              <a:rPr lang="en-US" i="1" dirty="0"/>
            </a:br>
            <a:r>
              <a:rPr lang="en-US" i="1" dirty="0"/>
              <a:t>amounts of energy without impacting motor safety. We</a:t>
            </a:r>
            <a:br>
              <a:rPr lang="en-US" i="1" dirty="0"/>
            </a:br>
            <a:r>
              <a:rPr lang="en-US" i="1" dirty="0"/>
              <a:t>easily surpassed our original savings forecast.”</a:t>
            </a:r>
            <a:br>
              <a:rPr lang="en-US" i="1" dirty="0"/>
            </a:br>
            <a:r>
              <a:rPr lang="en-US" b="1" dirty="0"/>
              <a:t>John Walker</a:t>
            </a:r>
            <a:br>
              <a:rPr lang="en-US" b="1" dirty="0"/>
            </a:br>
            <a:r>
              <a:rPr lang="en-US" b="1" dirty="0"/>
              <a:t>Operations &amp; Maintenance Manager,</a:t>
            </a:r>
            <a:br>
              <a:rPr lang="en-US" b="1" dirty="0"/>
            </a:br>
            <a:r>
              <a:rPr lang="en-US" b="1" dirty="0"/>
              <a:t>University of Toronto*</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33</a:t>
            </a:fld>
            <a:endParaRPr lang="en-US"/>
          </a:p>
        </p:txBody>
      </p:sp>
    </p:spTree>
    <p:extLst>
      <p:ext uri="{BB962C8B-B14F-4D97-AF65-F5344CB8AC3E}">
        <p14:creationId xmlns:p14="http://schemas.microsoft.com/office/powerpoint/2010/main" val="918451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474991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(**Images from the web)</a:t>
            </a:r>
          </a:p>
          <a:p>
            <a:endParaRPr lang="en-US" dirty="0"/>
          </a:p>
          <a:p>
            <a:r>
              <a:rPr lang="en-US" dirty="0"/>
              <a:t>Visibility – 20 billion packages were lost, damaged or delayed in 2016</a:t>
            </a:r>
          </a:p>
          <a:p>
            <a:r>
              <a:rPr lang="en-US" dirty="0"/>
              <a:t>Theft - $60 billion dollars of economic value is lost annually due to theft</a:t>
            </a:r>
          </a:p>
          <a:p>
            <a:r>
              <a:rPr lang="en-US" dirty="0"/>
              <a:t>Spoilage – 30% of perishables gets spoiled between farm and fork</a:t>
            </a:r>
          </a:p>
          <a:p>
            <a:endParaRPr lang="en-US" b="1"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Arial" panose="020B0604020202020204" pitchFamily="34" charset="0"/>
              </a:rPr>
              <a:pPr/>
              <a:t>35</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641987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37</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fontAlgn="base">
              <a:buFont typeface="Arial" panose="020B0604020202020204" pitchFamily="34" charset="0"/>
              <a:buChar char="•"/>
              <a:defRPr/>
            </a:pPr>
            <a:r>
              <a:rPr lang="en-US" b="1" u="sng" dirty="0"/>
              <a:t>Honeywell and </a:t>
            </a:r>
            <a:r>
              <a:rPr lang="en-US" b="1" u="sng" dirty="0" err="1"/>
              <a:t>Nextnine</a:t>
            </a:r>
            <a:r>
              <a:rPr lang="en-US" b="1" u="sng" dirty="0"/>
              <a:t>:</a:t>
            </a:r>
          </a:p>
          <a:p>
            <a:pPr marL="174708" indent="-174708" defTabSz="465887" fontAlgn="base">
              <a:buFont typeface="Arial" panose="020B0604020202020204" pitchFamily="34" charset="0"/>
              <a:buChar char="•"/>
              <a:defRPr/>
            </a:pPr>
            <a:endParaRPr lang="en-US" b="1" u="sng" dirty="0"/>
          </a:p>
          <a:p>
            <a:pPr marL="174708" indent="-174708">
              <a:buFontTx/>
              <a:buChar char="-"/>
            </a:pPr>
            <a:r>
              <a:rPr lang="en-US" dirty="0"/>
              <a:t>In June 2017, Honeywell announced that it has signed a definitive agreement to purchase </a:t>
            </a:r>
            <a:r>
              <a:rPr lang="en-US" dirty="0" err="1"/>
              <a:t>Nextnine</a:t>
            </a:r>
            <a:r>
              <a:rPr lang="en-US" dirty="0"/>
              <a:t>, a privately held provider of security management solutions and technologies for industrial cyber security. The addition of </a:t>
            </a:r>
            <a:r>
              <a:rPr lang="en-US" dirty="0" err="1"/>
              <a:t>Nextnine’s</a:t>
            </a:r>
            <a:r>
              <a:rPr lang="en-US" dirty="0"/>
              <a:t> security solutions and secure remote service capabilities is expected to enhance the company’s existing range of cyber security technologies and increase Honeywell’s Connected Plant cyber security customer base.</a:t>
            </a:r>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a:buFontTx/>
              <a:buChar char="-"/>
            </a:pPr>
            <a:r>
              <a:rPr lang="en-US" dirty="0"/>
              <a:t>With this acquisition, customers will be able to deploy and operate a single system, thereby simplifying and better securing their entire site with Honeywell’s capability to provide multi-vendor solutions. </a:t>
            </a:r>
            <a:r>
              <a:rPr lang="en-US" dirty="0" err="1"/>
              <a:t>Nextnine’s</a:t>
            </a:r>
            <a:r>
              <a:rPr lang="en-US" dirty="0"/>
              <a:t> security solutions also will be a key enabler of Honeywell Connected Plant, which combines Honeywell’s industrial expertise, software, and digital technologies that strive to make its customers’ operations more reliable, profitable, and secure than ever before possible. Cyber security is a critical part of that program.</a:t>
            </a:r>
          </a:p>
          <a:p>
            <a:endParaRPr lang="en-US" dirty="0"/>
          </a:p>
          <a:p>
            <a:r>
              <a:rPr lang="en-US" u="sng" dirty="0"/>
              <a:t>Source:</a:t>
            </a:r>
          </a:p>
          <a:p>
            <a:pPr defTabSz="465887">
              <a:defRPr/>
            </a:pPr>
            <a:r>
              <a:rPr lang="en-US" dirty="0"/>
              <a:t>Honeywell to Acquire Industrial Cyber Security Software Provider </a:t>
            </a:r>
            <a:r>
              <a:rPr lang="en-US" dirty="0" err="1"/>
              <a:t>Nextnine</a:t>
            </a:r>
            <a:r>
              <a:rPr lang="en-US" dirty="0"/>
              <a:t>, ARC Advisory Group, June 2017, Link: https://www.arcweb.com/blog/honeywell-acquire-industrial-cyber-security-software-provider-nextnine</a:t>
            </a:r>
            <a:r>
              <a:rPr lang="en-IN" dirty="0">
                <a:solidFill>
                  <a:prstClr val="black"/>
                </a:solidFill>
              </a:rPr>
              <a:t>s</a:t>
            </a:r>
            <a:endParaRPr lang="en-US" dirty="0"/>
          </a:p>
          <a:p>
            <a:endParaRPr lang="en-US" dirty="0" smtClean="0"/>
          </a:p>
          <a:p>
            <a:pPr marL="174708" indent="-174708" defTabSz="465887">
              <a:buFont typeface="Arial" panose="020B0604020202020204" pitchFamily="34" charset="0"/>
              <a:buChar char="•"/>
              <a:defRPr/>
            </a:pPr>
            <a:r>
              <a:rPr lang="en-US" b="1" u="sng" dirty="0"/>
              <a:t>Baidu and </a:t>
            </a:r>
            <a:r>
              <a:rPr lang="en-US" b="1" u="sng" dirty="0" err="1"/>
              <a:t>xPerception</a:t>
            </a:r>
            <a:r>
              <a:rPr lang="en-US" b="1" u="sng" dirty="0"/>
              <a:t>:</a:t>
            </a:r>
          </a:p>
          <a:p>
            <a:pPr marL="174708" indent="-174708" defTabSz="465887">
              <a:buFont typeface="Arial" panose="020B0604020202020204" pitchFamily="34" charset="0"/>
              <a:buChar char="•"/>
              <a:defRPr/>
            </a:pPr>
            <a:endParaRPr lang="en-US" b="1" u="sng" dirty="0"/>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defTabSz="465887">
              <a:buFontTx/>
              <a:buChar char="-"/>
              <a:defRPr/>
            </a:pPr>
            <a:endParaRPr lang="en-IN" dirty="0"/>
          </a:p>
          <a:p>
            <a:pPr marL="174708" indent="-174708" defTabSz="465887">
              <a:buFontTx/>
              <a:buChar char="-"/>
              <a:defRPr/>
            </a:pPr>
            <a:r>
              <a:rPr lang="en-IN" dirty="0"/>
              <a:t>After the conclusion of the proceedings, </a:t>
            </a:r>
            <a:r>
              <a:rPr lang="en-IN" dirty="0" err="1"/>
              <a:t>xPerception</a:t>
            </a:r>
            <a:r>
              <a:rPr lang="en-IN" dirty="0"/>
              <a:t> team would join Baidu Research, move to Baidu’s US and Beijing offices following the acquisition, and continue developing its core technology, visual-inertial simultaneous localization and mapping (SLAM).</a:t>
            </a:r>
          </a:p>
          <a:p>
            <a:pPr marL="174708" indent="-174708" defTabSz="465887">
              <a:buFontTx/>
              <a:buChar char="-"/>
              <a:defRPr/>
            </a:pPr>
            <a:endParaRPr lang="en-IN" dirty="0"/>
          </a:p>
          <a:p>
            <a:pPr marL="174708" indent="-174708" defTabSz="465887">
              <a:buFontTx/>
              <a:buChar char="-"/>
              <a:defRPr/>
            </a:pPr>
            <a:r>
              <a:rPr lang="en-IN" dirty="0" err="1"/>
              <a:t>xPerception</a:t>
            </a:r>
            <a:r>
              <a:rPr lang="en-IN" dirty="0"/>
              <a:t> would assist Baidu in developing visual perception technology for its augmented reality (AR) projects and autonomous driving unit.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a:t>Baidu acquires U.S-based computer vision start-up </a:t>
            </a:r>
            <a:r>
              <a:rPr lang="en-IN" dirty="0" err="1"/>
              <a:t>xPerception</a:t>
            </a:r>
            <a:r>
              <a:rPr lang="en-IN" dirty="0"/>
              <a:t> to further its AI efforts, </a:t>
            </a:r>
            <a:r>
              <a:rPr lang="en-IN" dirty="0" err="1"/>
              <a:t>TechPortal</a:t>
            </a:r>
            <a:r>
              <a:rPr lang="en-IN" dirty="0"/>
              <a:t>, Apr 2017, Link: https://thetechportal.com/2017/04/13/baidu-acquires-xperception/</a:t>
            </a:r>
          </a:p>
          <a:p>
            <a:pPr marL="174708" indent="-174708" defTabSz="465887">
              <a:buFontTx/>
              <a:buChar char="-"/>
              <a:defRPr/>
            </a:pPr>
            <a:r>
              <a:rPr lang="en-IN" dirty="0"/>
              <a:t>Brief: Baidu acquires </a:t>
            </a:r>
            <a:r>
              <a:rPr lang="en-IN" dirty="0" err="1"/>
              <a:t>xPerception</a:t>
            </a:r>
            <a:r>
              <a:rPr lang="en-IN" dirty="0"/>
              <a:t> to boost its computer vision tech, </a:t>
            </a:r>
            <a:r>
              <a:rPr lang="en-IN" dirty="0" err="1"/>
              <a:t>TechinAsia</a:t>
            </a:r>
            <a:r>
              <a:rPr lang="en-IN" dirty="0"/>
              <a:t>, Apr 2017, Link: https://www.techinasia.com/baidu-acquires-acquires-xperception-boost-computer-vision-tech</a:t>
            </a:r>
          </a:p>
          <a:p>
            <a:pPr marL="174708" indent="-174708" defTabSz="465887">
              <a:buFontTx/>
              <a:buChar char="-"/>
              <a:defRPr/>
            </a:pPr>
            <a:endParaRPr lang="en-IN" dirty="0"/>
          </a:p>
          <a:p>
            <a:pPr marL="174708" indent="-174708" defTabSz="465887" fontAlgn="base">
              <a:buFontTx/>
              <a:buChar char="-"/>
              <a:defRPr/>
            </a:pPr>
            <a:r>
              <a:rPr lang="en-IN" b="1" u="sng" dirty="0">
                <a:solidFill>
                  <a:schemeClr val="tx2"/>
                </a:solidFill>
              </a:rPr>
              <a:t>Sprint to launch 5G network by late 2019 in partnership with Qualcomm, Softbank:</a:t>
            </a:r>
          </a:p>
          <a:p>
            <a:pPr marL="174708" indent="-174708" defTabSz="465887" fontAlgn="base">
              <a:buFontTx/>
              <a:buChar char="-"/>
              <a:defRPr/>
            </a:pPr>
            <a:endParaRPr lang="en-IN" b="1" u="sng" dirty="0">
              <a:solidFill>
                <a:schemeClr val="tx2"/>
              </a:solidFill>
            </a:endParaRPr>
          </a:p>
          <a:p>
            <a:pPr defTabSz="465887" fontAlgn="base">
              <a:defRPr/>
            </a:pPr>
            <a:r>
              <a:rPr lang="en-IN" dirty="0"/>
              <a:t>The carrier is looking to develop its 5G network in the 2.5GHz band of spectrum meaning that Sprint doesn’t seem to be pursuing </a:t>
            </a:r>
            <a:r>
              <a:rPr lang="en-IN" dirty="0" err="1"/>
              <a:t>millimeter</a:t>
            </a:r>
            <a:r>
              <a:rPr lang="en-IN" dirty="0"/>
              <a:t> wave for 5G at this time. But beyond that, there’s virtually no information as to how Sprint will roll out a new nationwide network over the next two and a half years, or what technologies it will be using to separate it from its existing 4G network.</a:t>
            </a:r>
          </a:p>
          <a:p>
            <a:pPr defTabSz="465887" fontAlgn="base">
              <a:defRPr/>
            </a:pPr>
            <a:endParaRPr lang="en-IN" dirty="0"/>
          </a:p>
          <a:p>
            <a:pPr defTabSz="465887" fontAlgn="base">
              <a:defRPr/>
            </a:pPr>
            <a:r>
              <a:rPr lang="en-IN" dirty="0"/>
              <a:t>“That makes it yet another carrier with ill-defined 5G plans, joining T-Mobile, which announced its similarly vague 5G plans for 2019, and AT&amp;T, which is launching a deceptively named “5G Evolution” network to prepare for a true 5G network that will come at some unknown later date. As of this time, there still is no formal 5G standard from standards organizations like the International Telecommunication Union (ITU) and the 3GPP. That said, the 3GPP is planning to focus its efforts on </a:t>
            </a:r>
            <a:r>
              <a:rPr lang="en-IN" dirty="0">
                <a:hlinkClick r:id="rId3"/>
              </a:rPr>
              <a:t>Release 15</a:t>
            </a:r>
            <a:r>
              <a:rPr lang="en-IN" dirty="0"/>
              <a:t>—which is set to include the first 5G standard—in the second half of 2017, with a goal of enabling large-scale tests and deployments of 5G technology by early 2019. Which means that if everything goes according to schedule, it’s at least possible for Sprint and T-Mobile to hit their 2019 goals”—The Verge</a:t>
            </a:r>
          </a:p>
          <a:p>
            <a:pPr defTabSz="465887" fontAlgn="base">
              <a:defRPr/>
            </a:pPr>
            <a:endParaRPr lang="en-IN" dirty="0"/>
          </a:p>
          <a:p>
            <a:pPr defTabSz="465887" fontAlgn="base">
              <a:defRPr/>
            </a:pPr>
            <a:r>
              <a:rPr lang="en-IN" u="sng" dirty="0"/>
              <a:t>Source: </a:t>
            </a:r>
          </a:p>
          <a:p>
            <a:pPr defTabSz="465887" fontAlgn="base">
              <a:defRPr/>
            </a:pPr>
            <a:r>
              <a:rPr lang="en-IN" dirty="0"/>
              <a:t>Sprint plans to launch a 5G network by late 2019, The Verge, May 2017, Link: https://www.theverge.com/2017/5/10/15609500/sprint-5g-network-late-2019-qualcomm-softbank-cellular</a:t>
            </a:r>
          </a:p>
          <a:p>
            <a:pPr defTabSz="465887" fontAlgn="base">
              <a:defRPr/>
            </a:pPr>
            <a:endParaRPr lang="en-IN" dirty="0"/>
          </a:p>
          <a:p>
            <a:pPr marL="174708" indent="-174708" defTabSz="465887">
              <a:buFont typeface="Arial" panose="020B0604020202020204" pitchFamily="34" charset="0"/>
              <a:buChar char="•"/>
              <a:defRPr/>
            </a:pPr>
            <a:r>
              <a:rPr lang="en-IN" b="1" u="sng" dirty="0" err="1"/>
              <a:t>SiriusXM</a:t>
            </a:r>
            <a:r>
              <a:rPr lang="en-IN" b="1" u="sng" dirty="0"/>
              <a:t> and Automatic:</a:t>
            </a:r>
          </a:p>
          <a:p>
            <a:pPr defTabSz="465887">
              <a:defRPr/>
            </a:pPr>
            <a:endParaRPr lang="en-IN" b="1" u="sng" dirty="0"/>
          </a:p>
          <a:p>
            <a:pPr marL="174708" indent="-174708" defTabSz="465887">
              <a:buFontTx/>
              <a:buChar char="-"/>
              <a:defRPr/>
            </a:pPr>
            <a:r>
              <a:rPr lang="en-IN" dirty="0"/>
              <a:t>In April 2017, </a:t>
            </a:r>
            <a:r>
              <a:rPr lang="en-IN" dirty="0" err="1"/>
              <a:t>SiriusXM</a:t>
            </a:r>
            <a:r>
              <a:rPr lang="en-IN" dirty="0"/>
              <a:t> acquired Automatic, the maker of the Automatic Pro and Automatic </a:t>
            </a:r>
            <a:r>
              <a:rPr lang="en-IN" dirty="0" err="1"/>
              <a:t>Lite</a:t>
            </a:r>
            <a:r>
              <a:rPr lang="en-IN" dirty="0"/>
              <a:t> connected car OBD-II port accessories, for over $100M.</a:t>
            </a:r>
          </a:p>
          <a:p>
            <a:pPr marL="174708" indent="-174708" defTabSz="465887">
              <a:buFontTx/>
              <a:buChar char="-"/>
              <a:defRPr/>
            </a:pPr>
            <a:endParaRPr lang="en-IN" dirty="0"/>
          </a:p>
          <a:p>
            <a:pPr marL="174708" indent="-174708" defTabSz="465887">
              <a:buFontTx/>
              <a:buChar char="-"/>
              <a:defRPr/>
            </a:pPr>
            <a:r>
              <a:rPr lang="en-IN" dirty="0" err="1"/>
              <a:t>SiriusXM</a:t>
            </a:r>
            <a:r>
              <a:rPr lang="en-IN" dirty="0"/>
              <a:t> and Automatic both note that the brand would remain separate, and Automatic’s products and team would remain focused on the same mission. For Automatic users, the change won’t provide any disruption to their device users.</a:t>
            </a:r>
          </a:p>
          <a:p>
            <a:pPr marL="174708" indent="-174708" defTabSz="465887">
              <a:buFontTx/>
              <a:buChar char="-"/>
              <a:defRPr/>
            </a:pPr>
            <a:endParaRPr lang="en-IN" dirty="0"/>
          </a:p>
          <a:p>
            <a:pPr marL="174708" indent="-174708" defTabSz="465887">
              <a:buFontTx/>
              <a:buChar char="-"/>
              <a:defRPr/>
            </a:pPr>
            <a:r>
              <a:rPr lang="en-IN" dirty="0"/>
              <a:t>The acquisition of Automatic adds to </a:t>
            </a:r>
            <a:r>
              <a:rPr lang="en-IN" dirty="0" err="1"/>
              <a:t>SiriusXM’s</a:t>
            </a:r>
            <a:r>
              <a:rPr lang="en-IN" dirty="0"/>
              <a:t> connected car product offerings, and means that the company remains more relevant in a world where users are increasingly relying on smartphone-based media services for in-car entertainment.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err="1"/>
              <a:t>SiriusXM</a:t>
            </a:r>
            <a:r>
              <a:rPr lang="en-IN" dirty="0"/>
              <a:t> acquires connected car company Automatic for over $100M, TechCrunch, Apr 2017, Link: https://techcrunch.com/2017/04/27/siriusxm-acquires-connected-car-company-automatic-for-over-100m/</a:t>
            </a:r>
          </a:p>
          <a:p>
            <a:pPr marL="174708" indent="-174708" defTabSz="465887">
              <a:buFontTx/>
              <a:buChar char="-"/>
              <a:defRPr/>
            </a:pPr>
            <a:r>
              <a:rPr lang="en-IN" dirty="0"/>
              <a:t>Automatic’s blog, Automatic, Apr 2017, Link: https://blog.automatic.com/automatic-siriusxm-4dfbc9a6885c</a:t>
            </a:r>
          </a:p>
          <a:p>
            <a:pPr marL="174708" indent="-174708" defTabSz="465887">
              <a:buFontTx/>
              <a:buChar char="-"/>
              <a:defRPr/>
            </a:pPr>
            <a:r>
              <a:rPr lang="en-IN" dirty="0"/>
              <a:t>A Brief Look At The Automatic Labs Acquisition By Sirius XM Holdings, </a:t>
            </a:r>
            <a:r>
              <a:rPr lang="en-IN" dirty="0" err="1"/>
              <a:t>SeekingAlpha</a:t>
            </a:r>
            <a:r>
              <a:rPr lang="en-IN" dirty="0"/>
              <a:t>, Apr 2017, Link: https://seekingalpha.com/article/4067229-brief-look-automatic-labs-acquisition-sirius-xm-holdings</a:t>
            </a:r>
          </a:p>
          <a:p>
            <a:pPr defTabSz="465887" fontAlgn="base">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a:t>Altair and </a:t>
            </a:r>
            <a:r>
              <a:rPr lang="en-IN" b="1" u="sng" dirty="0" err="1"/>
              <a:t>MODELiiS</a:t>
            </a:r>
            <a:r>
              <a:rPr lang="en-IN" b="1" u="sng" dirty="0"/>
              <a:t>:</a:t>
            </a:r>
          </a:p>
          <a:p>
            <a:pPr defTabSz="465887">
              <a:defRPr/>
            </a:pPr>
            <a:endParaRPr lang="en-IN" b="1" u="sng" dirty="0"/>
          </a:p>
          <a:p>
            <a:pPr marL="174708" indent="-174708" defTabSz="465887">
              <a:buFontTx/>
              <a:buChar char="-"/>
              <a:defRPr/>
            </a:pPr>
            <a:r>
              <a:rPr lang="en-IN" dirty="0"/>
              <a:t>In May 2017, Altair acquired </a:t>
            </a:r>
            <a:r>
              <a:rPr lang="en-IN" dirty="0" err="1"/>
              <a:t>MODELiiS</a:t>
            </a:r>
            <a:r>
              <a:rPr lang="en-IN" dirty="0"/>
              <a:t>, a supplier of electronic design automation software for circuit modelling, system design, and simulation tools based in Grenoble, France. Capitalizing on strong expertise in digital and </a:t>
            </a:r>
            <a:r>
              <a:rPr lang="en-IN" dirty="0" err="1"/>
              <a:t>analog</a:t>
            </a:r>
            <a:r>
              <a:rPr lang="en-IN" dirty="0"/>
              <a:t> domains, their solutions are geared toward the Internet of Things (</a:t>
            </a:r>
            <a:r>
              <a:rPr lang="en-IN" dirty="0" err="1"/>
              <a:t>IoT</a:t>
            </a:r>
            <a:r>
              <a:rPr lang="en-IN" dirty="0"/>
              <a:t>), autonomous vehicles, and complex hybrid systems. </a:t>
            </a:r>
          </a:p>
          <a:p>
            <a:pPr marL="174708" indent="-174708" defTabSz="465887">
              <a:buFontTx/>
              <a:buChar char="-"/>
              <a:defRPr/>
            </a:pPr>
            <a:endParaRPr lang="en-IN" dirty="0"/>
          </a:p>
          <a:p>
            <a:pPr marL="174708" indent="-174708" defTabSz="465887">
              <a:buFontTx/>
              <a:buChar char="-"/>
              <a:defRPr/>
            </a:pPr>
            <a:r>
              <a:rPr lang="en-IN" dirty="0"/>
              <a:t>With easy-to-use solutions for applications from electronics to complex hybrid systems, </a:t>
            </a:r>
            <a:r>
              <a:rPr lang="en-IN" dirty="0" err="1"/>
              <a:t>MODELiiS</a:t>
            </a:r>
            <a:r>
              <a:rPr lang="en-IN" dirty="0"/>
              <a:t> EDA technology is expected to solidify and strengthen Altair’s value proposition for development of </a:t>
            </a:r>
            <a:r>
              <a:rPr lang="en-IN" dirty="0" err="1"/>
              <a:t>IoT</a:t>
            </a:r>
            <a:r>
              <a:rPr lang="en-IN" dirty="0"/>
              <a:t> and autonomous transportation products. </a:t>
            </a:r>
          </a:p>
          <a:p>
            <a:pPr defTabSz="465887">
              <a:defRPr/>
            </a:pPr>
            <a:endParaRPr lang="en-IN" u="sng" dirty="0"/>
          </a:p>
          <a:p>
            <a:pPr defTabSz="465887">
              <a:defRPr/>
            </a:pPr>
            <a:r>
              <a:rPr lang="en-IN" u="sng" dirty="0"/>
              <a:t>Source:</a:t>
            </a:r>
          </a:p>
          <a:p>
            <a:pPr defTabSz="465887">
              <a:defRPr/>
            </a:pPr>
            <a:r>
              <a:rPr lang="en-IN" dirty="0"/>
              <a:t>Electronic Design Automation (EDA) Technology: Altair Acquires </a:t>
            </a:r>
            <a:r>
              <a:rPr lang="en-IN" dirty="0" err="1"/>
              <a:t>MODELiiS</a:t>
            </a:r>
            <a:r>
              <a:rPr lang="en-IN" dirty="0"/>
              <a:t>, Altair, May 2017, Link: http://www.altair.com/NewsDetail.aspx?news_id=11362</a:t>
            </a:r>
          </a:p>
          <a:p>
            <a:pPr defTabSz="465887">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err="1"/>
              <a:t>EarthBend</a:t>
            </a:r>
            <a:r>
              <a:rPr lang="en-IN" b="1" u="sng" dirty="0"/>
              <a:t> and Clear2there:</a:t>
            </a:r>
          </a:p>
          <a:p>
            <a:pPr marL="174708" indent="-174708" defTabSz="465887">
              <a:buFont typeface="Arial" panose="020B0604020202020204" pitchFamily="34" charset="0"/>
              <a:buChar char="•"/>
              <a:defRPr/>
            </a:pPr>
            <a:endParaRPr lang="en-IN" b="1" u="sng" dirty="0"/>
          </a:p>
          <a:p>
            <a:pPr marL="174708" indent="-174708" defTabSz="465887">
              <a:buFontTx/>
              <a:buChar char="-"/>
              <a:defRPr/>
            </a:pPr>
            <a:r>
              <a:rPr lang="en-IN" dirty="0"/>
              <a:t>In April 2017, </a:t>
            </a:r>
            <a:r>
              <a:rPr lang="en-IN" dirty="0" err="1"/>
              <a:t>EarthBend</a:t>
            </a:r>
            <a:r>
              <a:rPr lang="en-IN" dirty="0"/>
              <a:t>, a value-added distributor of business telecommunications and IT solutions, announced that it has acquired Clear2there, a provider of advanced video surveillance, smart-home, smart-business, smart-farm applications, and Internet of Things (</a:t>
            </a:r>
            <a:r>
              <a:rPr lang="en-IN" dirty="0" err="1"/>
              <a:t>IoT</a:t>
            </a:r>
            <a:r>
              <a:rPr lang="en-IN" dirty="0"/>
              <a:t>) solutions for service providers and enterprises.</a:t>
            </a:r>
          </a:p>
          <a:p>
            <a:pPr marL="174708" indent="-174708" defTabSz="465887">
              <a:buFontTx/>
              <a:buChar char="-"/>
              <a:defRPr/>
            </a:pPr>
            <a:endParaRPr lang="en-IN" dirty="0"/>
          </a:p>
          <a:p>
            <a:pPr marL="174708" indent="-174708" defTabSz="465887">
              <a:buFontTx/>
              <a:buChar char="-"/>
              <a:defRPr/>
            </a:pPr>
            <a:r>
              <a:rPr lang="en-IN" dirty="0"/>
              <a:t>The acquisition positions </a:t>
            </a:r>
            <a:r>
              <a:rPr lang="en-IN" dirty="0" err="1"/>
              <a:t>EarthBend</a:t>
            </a:r>
            <a:r>
              <a:rPr lang="en-IN" dirty="0"/>
              <a:t> as a leading solutions provider in rapidly expanding video surveillance and IOT markets.</a:t>
            </a:r>
          </a:p>
          <a:p>
            <a:pPr marL="174708" indent="-174708" defTabSz="465887">
              <a:buFontTx/>
              <a:buChar char="-"/>
              <a:defRPr/>
            </a:pPr>
            <a:endParaRPr lang="en-IN" dirty="0"/>
          </a:p>
          <a:p>
            <a:pPr defTabSz="465887">
              <a:defRPr/>
            </a:pPr>
            <a:r>
              <a:rPr lang="en-IN" u="sng" dirty="0"/>
              <a:t>Source:</a:t>
            </a:r>
          </a:p>
          <a:p>
            <a:pPr defTabSz="465887">
              <a:defRPr/>
            </a:pPr>
            <a:r>
              <a:rPr lang="en-IN" dirty="0" err="1"/>
              <a:t>EarthBend</a:t>
            </a:r>
            <a:r>
              <a:rPr lang="en-IN" dirty="0"/>
              <a:t> Announces Strategic Acquisition of Clear2there, Clear2there Press Release, Apr 2017, Link: http://www.clear2there.com/wp-content/files/EarthBend_Clear2there_Press_Release_FINAL.pdf</a:t>
            </a:r>
          </a:p>
          <a:p>
            <a:pPr marL="174708" indent="-174708" defTabSz="465887">
              <a:buFontTx/>
              <a:buChar char="-"/>
              <a:defRPr/>
            </a:pPr>
            <a:endParaRPr lang="en-IN" dirty="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95285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a:t>
            </a:r>
            <a:r>
              <a:rPr lang="en-US" baseline="0" smtClean="0">
                <a:latin typeface="+mn-lt"/>
              </a:rPr>
              <a:t>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is a</a:t>
            </a:r>
            <a:r>
              <a:rPr lang="en-US" baseline="0" dirty="0" smtClean="0"/>
              <a:t> quote from Matt Wells, a product general manager for automation software at GE Digital.</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278541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96192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0.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13" Type="http://schemas.microsoft.com/office/2007/relationships/hdphoto" Target="../media/hdphoto2.wdp"/><Relationship Id="rId3" Type="http://schemas.openxmlformats.org/officeDocument/2006/relationships/image" Target="../media/image17.jpg"/><Relationship Id="rId7" Type="http://schemas.openxmlformats.org/officeDocument/2006/relationships/diagramData" Target="../diagrams/data3.xml"/><Relationship Id="rId12" Type="http://schemas.openxmlformats.org/officeDocument/2006/relationships/image" Target="../media/image21.png"/><Relationship Id="rId17" Type="http://schemas.microsoft.com/office/2007/relationships/hdphoto" Target="../media/hdphoto4.wdp"/><Relationship Id="rId2" Type="http://schemas.openxmlformats.org/officeDocument/2006/relationships/notesSlide" Target="../notesSlides/notesSlide12.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diagramDrawing" Target="../diagrams/drawing3.xml"/><Relationship Id="rId5" Type="http://schemas.openxmlformats.org/officeDocument/2006/relationships/image" Target="../media/image19.png"/><Relationship Id="rId15" Type="http://schemas.microsoft.com/office/2007/relationships/hdphoto" Target="../media/hdphoto3.wdp"/><Relationship Id="rId10" Type="http://schemas.openxmlformats.org/officeDocument/2006/relationships/diagramColors" Target="../diagrams/colors3.xml"/><Relationship Id="rId4" Type="http://schemas.openxmlformats.org/officeDocument/2006/relationships/image" Target="../media/image18.png"/><Relationship Id="rId9" Type="http://schemas.openxmlformats.org/officeDocument/2006/relationships/diagramQuickStyle" Target="../diagrams/quickStyle3.xml"/><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39" Type="http://schemas.openxmlformats.org/officeDocument/2006/relationships/diagramLayout" Target="../diagrams/layout11.xml"/><Relationship Id="rId3" Type="http://schemas.openxmlformats.org/officeDocument/2006/relationships/diagramData" Target="../diagrams/data4.xml"/><Relationship Id="rId21" Type="http://schemas.openxmlformats.org/officeDocument/2006/relationships/diagramColors" Target="../diagrams/colors7.xml"/><Relationship Id="rId34" Type="http://schemas.openxmlformats.org/officeDocument/2006/relationships/diagramLayout" Target="../diagrams/layout10.xml"/><Relationship Id="rId42" Type="http://schemas.microsoft.com/office/2007/relationships/diagramDrawing" Target="../diagrams/drawing11.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33" Type="http://schemas.openxmlformats.org/officeDocument/2006/relationships/diagramData" Target="../diagrams/data10.xml"/><Relationship Id="rId38" Type="http://schemas.openxmlformats.org/officeDocument/2006/relationships/diagramData" Target="../diagrams/data11.xml"/><Relationship Id="rId2" Type="http://schemas.openxmlformats.org/officeDocument/2006/relationships/notesSlide" Target="../notesSlides/notesSlide18.xml"/><Relationship Id="rId16" Type="http://schemas.openxmlformats.org/officeDocument/2006/relationships/diagramColors" Target="../diagrams/colors6.xml"/><Relationship Id="rId20" Type="http://schemas.openxmlformats.org/officeDocument/2006/relationships/diagramQuickStyle" Target="../diagrams/quickStyle7.xml"/><Relationship Id="rId29" Type="http://schemas.openxmlformats.org/officeDocument/2006/relationships/diagramLayout" Target="../diagrams/layout9.xml"/><Relationship Id="rId41" Type="http://schemas.openxmlformats.org/officeDocument/2006/relationships/diagramColors" Target="../diagrams/colors11.xml"/><Relationship Id="rId1" Type="http://schemas.openxmlformats.org/officeDocument/2006/relationships/slideLayout" Target="../slideLayouts/slideLayout15.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32" Type="http://schemas.microsoft.com/office/2007/relationships/diagramDrawing" Target="../diagrams/drawing9.xml"/><Relationship Id="rId37" Type="http://schemas.microsoft.com/office/2007/relationships/diagramDrawing" Target="../diagrams/drawing10.xml"/><Relationship Id="rId40" Type="http://schemas.openxmlformats.org/officeDocument/2006/relationships/diagramQuickStyle" Target="../diagrams/quickStyle11.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28" Type="http://schemas.openxmlformats.org/officeDocument/2006/relationships/diagramData" Target="../diagrams/data9.xml"/><Relationship Id="rId36" Type="http://schemas.openxmlformats.org/officeDocument/2006/relationships/diagramColors" Target="../diagrams/colors10.xml"/><Relationship Id="rId10" Type="http://schemas.openxmlformats.org/officeDocument/2006/relationships/diagramQuickStyle" Target="../diagrams/quickStyle5.xml"/><Relationship Id="rId19" Type="http://schemas.openxmlformats.org/officeDocument/2006/relationships/diagramLayout" Target="../diagrams/layout7.xml"/><Relationship Id="rId31" Type="http://schemas.openxmlformats.org/officeDocument/2006/relationships/diagramColors" Target="../diagrams/colors9.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 Id="rId30" Type="http://schemas.openxmlformats.org/officeDocument/2006/relationships/diagramQuickStyle" Target="../diagrams/quickStyle9.xml"/><Relationship Id="rId35"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4.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19" Type="http://schemas.openxmlformats.org/officeDocument/2006/relationships/image" Target="../media/image51.png"/><Relationship Id="rId4" Type="http://schemas.microsoft.com/office/2007/relationships/hdphoto" Target="../media/hdphoto5.wdp"/><Relationship Id="rId9" Type="http://schemas.openxmlformats.org/officeDocument/2006/relationships/image" Target="../media/image41.pn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53.png"/><Relationship Id="rId7" Type="http://schemas.microsoft.com/office/2007/relationships/hdphoto" Target="../media/hdphoto6.wdp"/><Relationship Id="rId12" Type="http://schemas.openxmlformats.org/officeDocument/2006/relationships/image" Target="../media/image60.png"/><Relationship Id="rId2" Type="http://schemas.openxmlformats.org/officeDocument/2006/relationships/notesSlide" Target="../notesSlides/notesSlide25.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5" Type="http://schemas.openxmlformats.org/officeDocument/2006/relationships/image" Target="../media/image63.png"/><Relationship Id="rId10" Type="http://schemas.microsoft.com/office/2007/relationships/hdphoto" Target="../media/hdphoto7.wdp"/><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47.jpe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jpg"/><Relationship Id="rId7" Type="http://schemas.microsoft.com/office/2007/relationships/hdphoto" Target="../media/hdphoto8.wdp"/><Relationship Id="rId12"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9.jpeg"/><Relationship Id="rId5" Type="http://schemas.openxmlformats.org/officeDocument/2006/relationships/image" Target="../media/image74.jpeg"/><Relationship Id="rId10" Type="http://schemas.openxmlformats.org/officeDocument/2006/relationships/image" Target="../media/image78.png"/><Relationship Id="rId4" Type="http://schemas.openxmlformats.org/officeDocument/2006/relationships/image" Target="../media/image73.jpe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1.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4.jpg"/><Relationship Id="rId5" Type="http://schemas.openxmlformats.org/officeDocument/2006/relationships/image" Target="../media/image83.jpeg"/><Relationship Id="rId10" Type="http://schemas.openxmlformats.org/officeDocument/2006/relationships/image" Target="../media/image86.jpeg"/><Relationship Id="rId4" Type="http://schemas.openxmlformats.org/officeDocument/2006/relationships/image" Target="../media/image82.png"/><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29.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jpg"/><Relationship Id="rId7" Type="http://schemas.openxmlformats.org/officeDocument/2006/relationships/image" Target="../media/image111.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0.gif"/><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0" Type="http://schemas.openxmlformats.org/officeDocument/2006/relationships/image" Target="../media/image12.jpeg"/><Relationship Id="rId4" Type="http://schemas.openxmlformats.org/officeDocument/2006/relationships/image" Target="../media/image7.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Poll</a:t>
            </a:r>
            <a:endParaRPr lang="en-US" dirty="0"/>
          </a:p>
        </p:txBody>
      </p:sp>
      <p:sp>
        <p:nvSpPr>
          <p:cNvPr id="3" name="Text Placeholder 2"/>
          <p:cNvSpPr>
            <a:spLocks noGrp="1"/>
          </p:cNvSpPr>
          <p:nvPr>
            <p:ph type="body" sz="quarter" idx="11"/>
          </p:nvPr>
        </p:nvSpPr>
        <p:spPr/>
        <p:txBody>
          <a:bodyPr/>
          <a:lstStyle/>
          <a:p>
            <a:r>
              <a:rPr lang="en-US" dirty="0" smtClean="0"/>
              <a:t>Doing it now.</a:t>
            </a:r>
          </a:p>
          <a:p>
            <a:r>
              <a:rPr lang="en-US" dirty="0" smtClean="0"/>
              <a:t>Plan </a:t>
            </a:r>
            <a:r>
              <a:rPr lang="en-US" dirty="0"/>
              <a:t>to start in 2017</a:t>
            </a:r>
          </a:p>
          <a:p>
            <a:r>
              <a:rPr lang="en-US" dirty="0"/>
              <a:t>It’s in the 5 year plan</a:t>
            </a:r>
          </a:p>
          <a:p>
            <a:r>
              <a:rPr lang="en-US" dirty="0"/>
              <a:t>We haven’t considered it yet.</a:t>
            </a:r>
          </a:p>
          <a:p>
            <a:endParaRPr lang="en-US" dirty="0"/>
          </a:p>
        </p:txBody>
      </p:sp>
      <p:sp>
        <p:nvSpPr>
          <p:cNvPr id="4" name="Slide Number Placeholder 3"/>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sp>
        <p:nvSpPr>
          <p:cNvPr id="6" name="Text Placeholder 5"/>
          <p:cNvSpPr>
            <a:spLocks noGrp="1"/>
          </p:cNvSpPr>
          <p:nvPr>
            <p:ph type="body" sz="quarter" idx="13"/>
          </p:nvPr>
        </p:nvSpPr>
        <p:spPr>
          <a:xfrm>
            <a:off x="388937" y="1207594"/>
            <a:ext cx="11331575" cy="1095375"/>
          </a:xfrm>
        </p:spPr>
        <p:txBody>
          <a:bodyPr/>
          <a:lstStyle/>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How close </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are you to </a:t>
            </a:r>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adopting Industry 4.0</a:t>
            </a:r>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a:t>
            </a:r>
          </a:p>
          <a:p>
            <a:endParaRPr lang="en-US" sz="3200" dirty="0">
              <a:latin typeface="Intel Clear Light" panose="020B0404020203020204" pitchFamily="34" charset="0"/>
              <a:ea typeface="Intel Clear Light" panose="020B0404020203020204" pitchFamily="34" charset="0"/>
              <a:cs typeface="Intel Clear Light" panose="020B0404020203020204" pitchFamily="34" charset="0"/>
            </a:endParaRPr>
          </a:p>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https://goo.gl/forms/wxAP9j07IZy1NDCs2</a:t>
            </a:r>
            <a:endParaRPr lang="en-US" sz="3200"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6567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306335078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p:cNvSpPr/>
          <p:nvPr/>
        </p:nvSpPr>
        <p:spPr>
          <a:xfrm rot="5400000">
            <a:off x="699938" y="4904206"/>
            <a:ext cx="1577224" cy="1648931"/>
          </a:xfrm>
          <a:prstGeom prst="trapezoid">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68222"/>
            <a:r>
              <a:rPr lang="en-US" sz="1333" b="1" dirty="0">
                <a:solidFill>
                  <a:prstClr val="white"/>
                </a:solidFill>
              </a:rPr>
              <a:t>Actionable Outcomes &amp;  Metrics</a:t>
            </a:r>
          </a:p>
        </p:txBody>
      </p:sp>
      <p:sp>
        <p:nvSpPr>
          <p:cNvPr id="35" name="Rectangle 34"/>
          <p:cNvSpPr/>
          <p:nvPr/>
        </p:nvSpPr>
        <p:spPr>
          <a:xfrm>
            <a:off x="4698714" y="1598538"/>
            <a:ext cx="3561618" cy="3046988"/>
          </a:xfrm>
          <a:prstGeom prst="rect">
            <a:avLst/>
          </a:prstGeom>
        </p:spPr>
        <p:txBody>
          <a:bodyPr wrap="square">
            <a:spAutoFit/>
          </a:bodyPr>
          <a:lstStyle/>
          <a:p>
            <a:pPr marL="285750" indent="-285750" defTabSz="668222">
              <a:buFont typeface="Arial" panose="020B0604020202020204" pitchFamily="34" charset="0"/>
              <a:buChar char="•"/>
              <a:defRPr/>
            </a:pPr>
            <a:r>
              <a:rPr lang="en-US" sz="1600" kern="0" dirty="0">
                <a:solidFill>
                  <a:prstClr val="white"/>
                </a:solidFill>
              </a:rPr>
              <a:t>Material Staging </a:t>
            </a:r>
          </a:p>
          <a:p>
            <a:pPr marL="285750" indent="-285750" defTabSz="668222">
              <a:buFont typeface="Arial" panose="020B0604020202020204" pitchFamily="34" charset="0"/>
              <a:buChar char="•"/>
              <a:defRPr/>
            </a:pPr>
            <a:r>
              <a:rPr lang="en-US" sz="1600" kern="0" dirty="0">
                <a:solidFill>
                  <a:prstClr val="white"/>
                </a:solidFill>
              </a:rPr>
              <a:t>Asset </a:t>
            </a:r>
            <a:r>
              <a:rPr lang="en-US" sz="1600" kern="0" dirty="0" smtClean="0">
                <a:solidFill>
                  <a:prstClr val="white"/>
                </a:solidFill>
              </a:rPr>
              <a:t> Logistics</a:t>
            </a:r>
            <a:endParaRPr lang="en-US" sz="1600" kern="0" dirty="0">
              <a:solidFill>
                <a:prstClr val="white"/>
              </a:solidFill>
            </a:endParaRPr>
          </a:p>
          <a:p>
            <a:pPr marL="285750" indent="-285750" defTabSz="668222">
              <a:buFont typeface="Arial" panose="020B0604020202020204" pitchFamily="34" charset="0"/>
              <a:buChar char="•"/>
              <a:defRPr/>
            </a:pPr>
            <a:r>
              <a:rPr lang="en-US" sz="1600" kern="0" dirty="0">
                <a:solidFill>
                  <a:prstClr val="white"/>
                </a:solidFill>
              </a:rPr>
              <a:t>Inventory management</a:t>
            </a:r>
          </a:p>
          <a:p>
            <a:pPr marL="285750" indent="-285750" defTabSz="668222">
              <a:buFont typeface="Arial" panose="020B0604020202020204" pitchFamily="34" charset="0"/>
              <a:buChar char="•"/>
              <a:defRPr/>
            </a:pPr>
            <a:r>
              <a:rPr lang="en-US" sz="1600" kern="0" dirty="0">
                <a:solidFill>
                  <a:prstClr val="white"/>
                </a:solidFill>
              </a:rPr>
              <a:t>Machine Learning </a:t>
            </a:r>
          </a:p>
          <a:p>
            <a:pPr marL="285750" indent="-285750" defTabSz="668222">
              <a:buFont typeface="Arial" panose="020B0604020202020204" pitchFamily="34" charset="0"/>
              <a:buChar char="•"/>
              <a:defRPr/>
            </a:pPr>
            <a:r>
              <a:rPr lang="en-US" sz="1600" kern="0" dirty="0">
                <a:solidFill>
                  <a:prstClr val="white"/>
                </a:solidFill>
              </a:rPr>
              <a:t>Computer Vision</a:t>
            </a:r>
          </a:p>
          <a:p>
            <a:pPr marL="285750" indent="-285750" defTabSz="668222">
              <a:buFont typeface="Arial" panose="020B0604020202020204" pitchFamily="34" charset="0"/>
              <a:buChar char="•"/>
              <a:defRPr/>
            </a:pPr>
            <a:r>
              <a:rPr lang="en-US" sz="1600" kern="0" dirty="0">
                <a:solidFill>
                  <a:prstClr val="white"/>
                </a:solidFill>
              </a:rPr>
              <a:t>Predictive Maintenance</a:t>
            </a:r>
          </a:p>
          <a:p>
            <a:pPr marL="285750" indent="-285750" defTabSz="668222">
              <a:buFont typeface="Arial" panose="020B0604020202020204" pitchFamily="34" charset="0"/>
              <a:buChar char="•"/>
              <a:defRPr/>
            </a:pPr>
            <a:r>
              <a:rPr lang="en-US" sz="1600" kern="0" dirty="0">
                <a:solidFill>
                  <a:prstClr val="white"/>
                </a:solidFill>
              </a:rPr>
              <a:t>Edge Analytics</a:t>
            </a:r>
          </a:p>
          <a:p>
            <a:pPr marL="285750" indent="-285750" defTabSz="668222">
              <a:buFont typeface="Arial" panose="020B0604020202020204" pitchFamily="34" charset="0"/>
              <a:buChar char="•"/>
              <a:defRPr/>
            </a:pPr>
            <a:r>
              <a:rPr lang="en-US" sz="1600" kern="0" dirty="0">
                <a:solidFill>
                  <a:prstClr val="white"/>
                </a:solidFill>
              </a:rPr>
              <a:t>Connected Machines </a:t>
            </a:r>
          </a:p>
          <a:p>
            <a:pPr marL="285750" indent="-285750" defTabSz="668222">
              <a:buFont typeface="Arial" panose="020B0604020202020204" pitchFamily="34" charset="0"/>
              <a:buChar char="•"/>
              <a:defRPr/>
            </a:pPr>
            <a:r>
              <a:rPr lang="en-US" sz="1600" kern="0" dirty="0">
                <a:solidFill>
                  <a:prstClr val="white"/>
                </a:solidFill>
              </a:rPr>
              <a:t>Gateway aggregation</a:t>
            </a:r>
          </a:p>
          <a:p>
            <a:pPr marL="285750" indent="-285750" defTabSz="668222">
              <a:buFont typeface="Arial" panose="020B0604020202020204" pitchFamily="34" charset="0"/>
              <a:buChar char="•"/>
              <a:defRPr/>
            </a:pPr>
            <a:r>
              <a:rPr lang="en-US" sz="1600" kern="0" dirty="0">
                <a:solidFill>
                  <a:prstClr val="white"/>
                </a:solidFill>
              </a:rPr>
              <a:t>Robotic automation</a:t>
            </a:r>
          </a:p>
          <a:p>
            <a:pPr defTabSz="668222">
              <a:defRPr/>
            </a:pPr>
            <a:endParaRPr lang="en-US" sz="1600" kern="0" dirty="0">
              <a:solidFill>
                <a:prstClr val="white"/>
              </a:solidFill>
            </a:endParaRPr>
          </a:p>
          <a:p>
            <a:pPr defTabSz="668222">
              <a:defRPr/>
            </a:pPr>
            <a:endParaRPr lang="en-US" sz="1600" kern="0" dirty="0">
              <a:solidFill>
                <a:prstClr val="white"/>
              </a:solidFill>
            </a:endParaRPr>
          </a:p>
        </p:txBody>
      </p:sp>
      <p:sp>
        <p:nvSpPr>
          <p:cNvPr id="39" name="Rectangle 38"/>
          <p:cNvSpPr/>
          <p:nvPr/>
        </p:nvSpPr>
        <p:spPr>
          <a:xfrm>
            <a:off x="8586599" y="1583791"/>
            <a:ext cx="2775758" cy="1569660"/>
          </a:xfrm>
          <a:prstGeom prst="rect">
            <a:avLst/>
          </a:prstGeom>
        </p:spPr>
        <p:txBody>
          <a:bodyPr wrap="square">
            <a:spAutoFit/>
          </a:bodyPr>
          <a:lstStyle/>
          <a:p>
            <a:pPr marL="285750" indent="-285750" defTabSz="668222">
              <a:buFont typeface="Arial" panose="020B0604020202020204" pitchFamily="34" charset="0"/>
              <a:buChar char="•"/>
              <a:defRPr/>
            </a:pPr>
            <a:r>
              <a:rPr lang="en-US" sz="1600" kern="0" dirty="0">
                <a:solidFill>
                  <a:prstClr val="white"/>
                </a:solidFill>
              </a:rPr>
              <a:t>Connected workers</a:t>
            </a:r>
          </a:p>
          <a:p>
            <a:pPr marL="285750" indent="-285750" defTabSz="668222">
              <a:buFont typeface="Arial" panose="020B0604020202020204" pitchFamily="34" charset="0"/>
              <a:buChar char="•"/>
              <a:defRPr/>
            </a:pPr>
            <a:r>
              <a:rPr lang="en-US" sz="1600" kern="0" dirty="0">
                <a:solidFill>
                  <a:prstClr val="white"/>
                </a:solidFill>
              </a:rPr>
              <a:t>Augmented Reality</a:t>
            </a:r>
          </a:p>
          <a:p>
            <a:pPr marL="285750" indent="-285750" defTabSz="668222">
              <a:buFont typeface="Arial" panose="020B0604020202020204" pitchFamily="34" charset="0"/>
              <a:buChar char="•"/>
              <a:defRPr/>
            </a:pPr>
            <a:r>
              <a:rPr lang="en-US" sz="1600" kern="0" dirty="0">
                <a:solidFill>
                  <a:prstClr val="white"/>
                </a:solidFill>
              </a:rPr>
              <a:t>UX Interface Support</a:t>
            </a:r>
          </a:p>
          <a:p>
            <a:pPr marL="285750" indent="-285750" defTabSz="668222">
              <a:buFont typeface="Arial" panose="020B0604020202020204" pitchFamily="34" charset="0"/>
              <a:buChar char="•"/>
              <a:defRPr/>
            </a:pPr>
            <a:r>
              <a:rPr lang="en-US" sz="1600" kern="0" dirty="0">
                <a:solidFill>
                  <a:prstClr val="white"/>
                </a:solidFill>
              </a:rPr>
              <a:t>Wearables </a:t>
            </a:r>
            <a:endParaRPr lang="en-US" sz="1600" kern="0" dirty="0" smtClean="0">
              <a:solidFill>
                <a:prstClr val="white"/>
              </a:solidFill>
            </a:endParaRPr>
          </a:p>
          <a:p>
            <a:pPr marL="285750" indent="-285750" defTabSz="668222">
              <a:buFont typeface="Arial" panose="020B0604020202020204" pitchFamily="34" charset="0"/>
              <a:buChar char="•"/>
              <a:defRPr/>
            </a:pPr>
            <a:r>
              <a:rPr lang="en-US" sz="1600" kern="0" dirty="0" smtClean="0">
                <a:solidFill>
                  <a:prstClr val="white"/>
                </a:solidFill>
              </a:rPr>
              <a:t>FUSA</a:t>
            </a:r>
            <a:endParaRPr lang="en-US" sz="1600" kern="0" dirty="0">
              <a:solidFill>
                <a:prstClr val="white"/>
              </a:solidFill>
            </a:endParaRPr>
          </a:p>
          <a:p>
            <a:pPr defTabSz="668222">
              <a:defRPr/>
            </a:pPr>
            <a:endParaRPr lang="en-US" sz="1600" kern="0" dirty="0">
              <a:solidFill>
                <a:prstClr val="white"/>
              </a:solidFill>
            </a:endParaRPr>
          </a:p>
        </p:txBody>
      </p:sp>
      <p:sp>
        <p:nvSpPr>
          <p:cNvPr id="41" name="Rectangle 40"/>
          <p:cNvSpPr/>
          <p:nvPr/>
        </p:nvSpPr>
        <p:spPr>
          <a:xfrm>
            <a:off x="1999115" y="4839681"/>
            <a:ext cx="8853263" cy="506123"/>
          </a:xfrm>
          <a:prstGeom prst="rect">
            <a:avLst/>
          </a:prstGeom>
          <a:noFill/>
          <a:ln w="38100" cap="flat" cmpd="sng" algn="ctr">
            <a:noFill/>
            <a:prstDash val="solid"/>
          </a:ln>
          <a:effectLst>
            <a:outerShdw blurRad="40000" dist="20000" dir="5400000" rotWithShape="0">
              <a:srgbClr val="000000">
                <a:alpha val="38000"/>
              </a:srgbClr>
            </a:outerShdw>
          </a:effectLst>
        </p:spPr>
        <p:txBody>
          <a:bodyPr rtlCol="0" anchor="ctr"/>
          <a:lstStyle/>
          <a:p>
            <a:pPr algn="ctr" defTabSz="457163">
              <a:defRPr/>
            </a:pPr>
            <a:r>
              <a:rPr lang="en-US" kern="0" dirty="0">
                <a:solidFill>
                  <a:prstClr val="white"/>
                </a:solidFill>
                <a:sym typeface="Wingdings" panose="05000000000000000000" pitchFamily="2" charset="2"/>
              </a:rPr>
              <a:t> Path to Autonomous Management</a:t>
            </a:r>
            <a:endParaRPr lang="en-US" kern="0" dirty="0">
              <a:solidFill>
                <a:prstClr val="white"/>
              </a:solidFill>
            </a:endParaRPr>
          </a:p>
        </p:txBody>
      </p:sp>
      <p:sp>
        <p:nvSpPr>
          <p:cNvPr id="31" name="Rectangle 30"/>
          <p:cNvSpPr/>
          <p:nvPr/>
        </p:nvSpPr>
        <p:spPr>
          <a:xfrm>
            <a:off x="870334" y="1640937"/>
            <a:ext cx="2982334" cy="2554545"/>
          </a:xfrm>
          <a:prstGeom prst="rect">
            <a:avLst/>
          </a:prstGeom>
        </p:spPr>
        <p:txBody>
          <a:bodyPr wrap="square">
            <a:spAutoFit/>
          </a:bodyPr>
          <a:lstStyle/>
          <a:p>
            <a:pPr marL="285750" indent="-285750" defTabSz="668222">
              <a:buFont typeface="Arial" panose="020B0604020202020204" pitchFamily="34" charset="0"/>
              <a:buChar char="•"/>
              <a:defRPr/>
            </a:pPr>
            <a:r>
              <a:rPr lang="en-US" sz="1600" kern="0" dirty="0">
                <a:solidFill>
                  <a:prstClr val="white"/>
                </a:solidFill>
              </a:rPr>
              <a:t>Xeon to FPGA Embedded Technology</a:t>
            </a:r>
          </a:p>
          <a:p>
            <a:pPr marL="285750" indent="-285750" defTabSz="668222">
              <a:buFont typeface="Arial" panose="020B0604020202020204" pitchFamily="34" charset="0"/>
              <a:buChar char="•"/>
              <a:defRPr/>
            </a:pPr>
            <a:r>
              <a:rPr lang="en-US" sz="1600" kern="0" dirty="0">
                <a:solidFill>
                  <a:prstClr val="white"/>
                </a:solidFill>
              </a:rPr>
              <a:t>Secure Provisions </a:t>
            </a:r>
          </a:p>
          <a:p>
            <a:pPr marL="285750" indent="-285750" defTabSz="668222">
              <a:buFont typeface="Arial" panose="020B0604020202020204" pitchFamily="34" charset="0"/>
              <a:buChar char="•"/>
              <a:defRPr/>
            </a:pPr>
            <a:r>
              <a:rPr lang="en-US" sz="1600" kern="0" dirty="0">
                <a:solidFill>
                  <a:prstClr val="white"/>
                </a:solidFill>
              </a:rPr>
              <a:t>Device Manageability</a:t>
            </a:r>
          </a:p>
          <a:p>
            <a:pPr marL="285750" indent="-285750" defTabSz="668222">
              <a:buFont typeface="Arial" panose="020B0604020202020204" pitchFamily="34" charset="0"/>
              <a:buChar char="•"/>
              <a:defRPr/>
            </a:pPr>
            <a:r>
              <a:rPr lang="en-US" sz="1600" kern="0" dirty="0">
                <a:solidFill>
                  <a:prstClr val="white"/>
                </a:solidFill>
              </a:rPr>
              <a:t>Functional Safety</a:t>
            </a:r>
          </a:p>
          <a:p>
            <a:pPr marL="285750" indent="-285750" defTabSz="668222">
              <a:buFont typeface="Arial" panose="020B0604020202020204" pitchFamily="34" charset="0"/>
              <a:buChar char="•"/>
              <a:defRPr/>
            </a:pPr>
            <a:r>
              <a:rPr lang="en-US" sz="1600" kern="0" dirty="0">
                <a:solidFill>
                  <a:prstClr val="white"/>
                </a:solidFill>
              </a:rPr>
              <a:t>Real Time OS</a:t>
            </a:r>
          </a:p>
          <a:p>
            <a:pPr marL="285750" indent="-285750" defTabSz="668222">
              <a:buFont typeface="Arial" panose="020B0604020202020204" pitchFamily="34" charset="0"/>
              <a:buChar char="•"/>
              <a:defRPr/>
            </a:pPr>
            <a:r>
              <a:rPr lang="en-US" sz="1600" kern="0" dirty="0">
                <a:solidFill>
                  <a:prstClr val="white"/>
                </a:solidFill>
              </a:rPr>
              <a:t>Intrinsic E2E Security</a:t>
            </a:r>
          </a:p>
          <a:p>
            <a:pPr marL="285750" indent="-285750" defTabSz="668222">
              <a:buFont typeface="Arial" panose="020B0604020202020204" pitchFamily="34" charset="0"/>
              <a:buChar char="•"/>
              <a:defRPr/>
            </a:pPr>
            <a:r>
              <a:rPr lang="en-US" sz="1600" kern="0" dirty="0">
                <a:solidFill>
                  <a:prstClr val="white"/>
                </a:solidFill>
              </a:rPr>
              <a:t>Pattern matching and machine learning</a:t>
            </a:r>
          </a:p>
          <a:p>
            <a:pPr defTabSz="668222">
              <a:defRPr/>
            </a:pPr>
            <a:endParaRPr lang="en-US" sz="1600" kern="0" dirty="0">
              <a:solidFill>
                <a:prstClr val="white"/>
              </a:solidFill>
            </a:endParaRPr>
          </a:p>
        </p:txBody>
      </p:sp>
      <p:pic>
        <p:nvPicPr>
          <p:cNvPr id="45" name="Picture 44" descr="robots.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07467" y="3943722"/>
            <a:ext cx="913129" cy="877778"/>
          </a:xfrm>
          <a:prstGeom prst="rect">
            <a:avLst/>
          </a:prstGeom>
          <a:noFill/>
        </p:spPr>
      </p:pic>
      <p:pic>
        <p:nvPicPr>
          <p:cNvPr id="46" name="Picture 45" descr="vision.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551997" y="4011501"/>
            <a:ext cx="599418" cy="775608"/>
          </a:xfrm>
          <a:prstGeom prst="rect">
            <a:avLst/>
          </a:prstGeom>
          <a:noFill/>
        </p:spPr>
      </p:pic>
      <p:pic>
        <p:nvPicPr>
          <p:cNvPr id="47" name="Picture 46" descr="conveyor.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846935" y="4191103"/>
            <a:ext cx="982294" cy="477841"/>
          </a:xfrm>
          <a:prstGeom prst="rect">
            <a:avLst/>
          </a:prstGeom>
          <a:noFill/>
        </p:spPr>
      </p:pic>
      <p:graphicFrame>
        <p:nvGraphicFramePr>
          <p:cNvPr id="49" name="Diagram 48"/>
          <p:cNvGraphicFramePr/>
          <p:nvPr>
            <p:extLst>
              <p:ext uri="{D42A27DB-BD31-4B8C-83A1-F6EECF244321}">
                <p14:modId xmlns:p14="http://schemas.microsoft.com/office/powerpoint/2010/main" val="1048354290"/>
              </p:ext>
            </p:extLst>
          </p:nvPr>
        </p:nvGraphicFramePr>
        <p:xfrm>
          <a:off x="1834138" y="5315626"/>
          <a:ext cx="9528804" cy="8260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3" name="Title 2"/>
          <p:cNvSpPr txBox="1">
            <a:spLocks/>
          </p:cNvSpPr>
          <p:nvPr/>
        </p:nvSpPr>
        <p:spPr>
          <a:xfrm>
            <a:off x="106485" y="23325"/>
            <a:ext cx="8957784" cy="907941"/>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5400" kern="0" spc="100" dirty="0">
                <a:solidFill>
                  <a:srgbClr val="F3D54E"/>
                </a:solidFill>
                <a:effectLst>
                  <a:outerShdw blurRad="431800" algn="ctr" rotWithShape="0">
                    <a:prstClr val="black"/>
                  </a:outerShdw>
                </a:effectLst>
                <a:latin typeface="+mj-lt"/>
              </a:rPr>
              <a:t>Industrial</a:t>
            </a:r>
            <a:r>
              <a:rPr lang="en-US" sz="5400" dirty="0">
                <a:solidFill>
                  <a:schemeClr val="tx2">
                    <a:alpha val="90000"/>
                  </a:schemeClr>
                </a:solidFill>
                <a:latin typeface="+mj-lt"/>
              </a:rPr>
              <a:t> </a:t>
            </a:r>
            <a:r>
              <a:rPr lang="en-US" sz="5400" dirty="0">
                <a:latin typeface="+mj-lt"/>
              </a:rPr>
              <a:t>IOT Solutions Focus Areas </a:t>
            </a:r>
          </a:p>
        </p:txBody>
      </p:sp>
      <p:grpSp>
        <p:nvGrpSpPr>
          <p:cNvPr id="23" name="Group 22"/>
          <p:cNvGrpSpPr/>
          <p:nvPr/>
        </p:nvGrpSpPr>
        <p:grpSpPr>
          <a:xfrm>
            <a:off x="10303921" y="3799438"/>
            <a:ext cx="1766278" cy="893353"/>
            <a:chOff x="3941218" y="913149"/>
            <a:chExt cx="1024188" cy="518017"/>
          </a:xfrm>
          <a:solidFill>
            <a:schemeClr val="accent2"/>
          </a:solidFill>
        </p:grpSpPr>
        <p:grpSp>
          <p:nvGrpSpPr>
            <p:cNvPr id="24" name="Group 23"/>
            <p:cNvGrpSpPr/>
            <p:nvPr/>
          </p:nvGrpSpPr>
          <p:grpSpPr>
            <a:xfrm>
              <a:off x="4179128" y="913149"/>
              <a:ext cx="274184" cy="413331"/>
              <a:chOff x="4179128" y="913149"/>
              <a:chExt cx="274184" cy="413331"/>
            </a:xfrm>
            <a:grpFill/>
          </p:grpSpPr>
          <p:pic>
            <p:nvPicPr>
              <p:cNvPr id="26" name="Picture 25"/>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79128" y="985268"/>
                <a:ext cx="274184" cy="341212"/>
              </a:xfrm>
              <a:prstGeom prst="rect">
                <a:avLst/>
              </a:prstGeom>
            </p:spPr>
          </p:pic>
          <p:pic>
            <p:nvPicPr>
              <p:cNvPr id="27" name="Picture 2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19965" y="913149"/>
                <a:ext cx="195746" cy="156168"/>
              </a:xfrm>
              <a:prstGeom prst="rect">
                <a:avLst/>
              </a:prstGeom>
            </p:spPr>
          </p:pic>
        </p:grpSp>
        <p:sp>
          <p:nvSpPr>
            <p:cNvPr id="25" name="Rounded Rectangle 60"/>
            <p:cNvSpPr/>
            <p:nvPr/>
          </p:nvSpPr>
          <p:spPr>
            <a:xfrm>
              <a:off x="3941218" y="1330018"/>
              <a:ext cx="1024188" cy="101148"/>
            </a:xfrm>
            <a:custGeom>
              <a:avLst/>
              <a:gdLst/>
              <a:ahLst/>
              <a:cxnLst/>
              <a:rect l="l" t="t" r="r" b="b"/>
              <a:pathLst>
                <a:path w="1435020" h="141721">
                  <a:moveTo>
                    <a:pt x="1315159" y="36314"/>
                  </a:moveTo>
                  <a:cubicBezTo>
                    <a:pt x="1295954" y="36314"/>
                    <a:pt x="1280385" y="51781"/>
                    <a:pt x="1280385" y="70861"/>
                  </a:cubicBezTo>
                  <a:cubicBezTo>
                    <a:pt x="1280385" y="89941"/>
                    <a:pt x="1295954" y="105408"/>
                    <a:pt x="1315159" y="105408"/>
                  </a:cubicBezTo>
                  <a:cubicBezTo>
                    <a:pt x="1334364" y="105408"/>
                    <a:pt x="1349933" y="89941"/>
                    <a:pt x="1349933" y="70861"/>
                  </a:cubicBezTo>
                  <a:cubicBezTo>
                    <a:pt x="1349933" y="51781"/>
                    <a:pt x="1334364" y="36314"/>
                    <a:pt x="1315159" y="36314"/>
                  </a:cubicBezTo>
                  <a:close/>
                  <a:moveTo>
                    <a:pt x="1143346" y="36314"/>
                  </a:moveTo>
                  <a:cubicBezTo>
                    <a:pt x="1124141" y="36314"/>
                    <a:pt x="1108572" y="51781"/>
                    <a:pt x="1108572" y="70861"/>
                  </a:cubicBezTo>
                  <a:cubicBezTo>
                    <a:pt x="1108572" y="89941"/>
                    <a:pt x="1124141" y="105408"/>
                    <a:pt x="1143346" y="105408"/>
                  </a:cubicBezTo>
                  <a:cubicBezTo>
                    <a:pt x="1162551" y="105408"/>
                    <a:pt x="1178120" y="89941"/>
                    <a:pt x="1178120" y="70861"/>
                  </a:cubicBezTo>
                  <a:cubicBezTo>
                    <a:pt x="1178120" y="51781"/>
                    <a:pt x="1162551" y="36314"/>
                    <a:pt x="1143346" y="36314"/>
                  </a:cubicBezTo>
                  <a:close/>
                  <a:moveTo>
                    <a:pt x="971534" y="36314"/>
                  </a:moveTo>
                  <a:cubicBezTo>
                    <a:pt x="952329" y="36314"/>
                    <a:pt x="936760" y="51781"/>
                    <a:pt x="936760" y="70861"/>
                  </a:cubicBezTo>
                  <a:cubicBezTo>
                    <a:pt x="936760" y="89941"/>
                    <a:pt x="952329" y="105408"/>
                    <a:pt x="971534" y="105408"/>
                  </a:cubicBezTo>
                  <a:cubicBezTo>
                    <a:pt x="990739" y="105408"/>
                    <a:pt x="1006308" y="89941"/>
                    <a:pt x="1006308" y="70861"/>
                  </a:cubicBezTo>
                  <a:cubicBezTo>
                    <a:pt x="1006308" y="51781"/>
                    <a:pt x="990739" y="36314"/>
                    <a:pt x="971534" y="36314"/>
                  </a:cubicBezTo>
                  <a:close/>
                  <a:moveTo>
                    <a:pt x="799722" y="36314"/>
                  </a:moveTo>
                  <a:cubicBezTo>
                    <a:pt x="780517" y="36314"/>
                    <a:pt x="764948" y="51781"/>
                    <a:pt x="764948" y="70861"/>
                  </a:cubicBezTo>
                  <a:cubicBezTo>
                    <a:pt x="764948" y="89941"/>
                    <a:pt x="780517" y="105408"/>
                    <a:pt x="799722" y="105408"/>
                  </a:cubicBezTo>
                  <a:cubicBezTo>
                    <a:pt x="818927" y="105408"/>
                    <a:pt x="834496" y="89941"/>
                    <a:pt x="834496" y="70861"/>
                  </a:cubicBezTo>
                  <a:cubicBezTo>
                    <a:pt x="834496" y="51781"/>
                    <a:pt x="818927" y="36314"/>
                    <a:pt x="799722" y="36314"/>
                  </a:cubicBezTo>
                  <a:close/>
                  <a:moveTo>
                    <a:pt x="627910" y="36314"/>
                  </a:moveTo>
                  <a:cubicBezTo>
                    <a:pt x="608705" y="36314"/>
                    <a:pt x="593136" y="51781"/>
                    <a:pt x="593136" y="70861"/>
                  </a:cubicBezTo>
                  <a:cubicBezTo>
                    <a:pt x="593136" y="89941"/>
                    <a:pt x="608705" y="105408"/>
                    <a:pt x="627910" y="105408"/>
                  </a:cubicBezTo>
                  <a:cubicBezTo>
                    <a:pt x="647115" y="105408"/>
                    <a:pt x="662684" y="89941"/>
                    <a:pt x="662684" y="70861"/>
                  </a:cubicBezTo>
                  <a:cubicBezTo>
                    <a:pt x="662684" y="51781"/>
                    <a:pt x="647115" y="36314"/>
                    <a:pt x="627910" y="36314"/>
                  </a:cubicBezTo>
                  <a:close/>
                  <a:moveTo>
                    <a:pt x="456098" y="36314"/>
                  </a:moveTo>
                  <a:cubicBezTo>
                    <a:pt x="436893" y="36314"/>
                    <a:pt x="421324" y="51781"/>
                    <a:pt x="421324" y="70861"/>
                  </a:cubicBezTo>
                  <a:cubicBezTo>
                    <a:pt x="421324" y="89941"/>
                    <a:pt x="436893" y="105408"/>
                    <a:pt x="456098" y="105408"/>
                  </a:cubicBezTo>
                  <a:cubicBezTo>
                    <a:pt x="475303" y="105408"/>
                    <a:pt x="490872" y="89941"/>
                    <a:pt x="490872" y="70861"/>
                  </a:cubicBezTo>
                  <a:cubicBezTo>
                    <a:pt x="490872" y="51781"/>
                    <a:pt x="475303" y="36314"/>
                    <a:pt x="456098" y="36314"/>
                  </a:cubicBezTo>
                  <a:close/>
                  <a:moveTo>
                    <a:pt x="284286" y="36314"/>
                  </a:moveTo>
                  <a:cubicBezTo>
                    <a:pt x="265081" y="36314"/>
                    <a:pt x="249512" y="51781"/>
                    <a:pt x="249512" y="70861"/>
                  </a:cubicBezTo>
                  <a:cubicBezTo>
                    <a:pt x="249512" y="89941"/>
                    <a:pt x="265081" y="105408"/>
                    <a:pt x="284286" y="105408"/>
                  </a:cubicBezTo>
                  <a:cubicBezTo>
                    <a:pt x="303491" y="105408"/>
                    <a:pt x="319060" y="89941"/>
                    <a:pt x="319060" y="70861"/>
                  </a:cubicBezTo>
                  <a:cubicBezTo>
                    <a:pt x="319060" y="51781"/>
                    <a:pt x="303491" y="36314"/>
                    <a:pt x="284286" y="36314"/>
                  </a:cubicBezTo>
                  <a:close/>
                  <a:moveTo>
                    <a:pt x="112474" y="36314"/>
                  </a:moveTo>
                  <a:cubicBezTo>
                    <a:pt x="93269" y="36314"/>
                    <a:pt x="77700" y="51781"/>
                    <a:pt x="77700" y="70861"/>
                  </a:cubicBezTo>
                  <a:cubicBezTo>
                    <a:pt x="77700" y="89941"/>
                    <a:pt x="93269" y="105408"/>
                    <a:pt x="112474" y="105408"/>
                  </a:cubicBezTo>
                  <a:cubicBezTo>
                    <a:pt x="131679" y="105408"/>
                    <a:pt x="147248" y="89941"/>
                    <a:pt x="147248" y="70861"/>
                  </a:cubicBezTo>
                  <a:cubicBezTo>
                    <a:pt x="147248" y="51781"/>
                    <a:pt x="131679" y="36314"/>
                    <a:pt x="112474" y="36314"/>
                  </a:cubicBezTo>
                  <a:close/>
                  <a:moveTo>
                    <a:pt x="23621" y="0"/>
                  </a:moveTo>
                  <a:lnTo>
                    <a:pt x="1411399" y="0"/>
                  </a:lnTo>
                  <a:cubicBezTo>
                    <a:pt x="1424445" y="0"/>
                    <a:pt x="1435020" y="10575"/>
                    <a:pt x="1435020" y="23621"/>
                  </a:cubicBezTo>
                  <a:lnTo>
                    <a:pt x="1435020" y="118100"/>
                  </a:lnTo>
                  <a:cubicBezTo>
                    <a:pt x="1435020" y="131146"/>
                    <a:pt x="1424445" y="141721"/>
                    <a:pt x="1411399" y="141721"/>
                  </a:cubicBezTo>
                  <a:lnTo>
                    <a:pt x="23621" y="141721"/>
                  </a:lnTo>
                  <a:cubicBezTo>
                    <a:pt x="10575" y="141721"/>
                    <a:pt x="0" y="131146"/>
                    <a:pt x="0" y="118100"/>
                  </a:cubicBezTo>
                  <a:lnTo>
                    <a:pt x="0" y="23621"/>
                  </a:lnTo>
                  <a:cubicBezTo>
                    <a:pt x="0" y="10575"/>
                    <a:pt x="10575" y="0"/>
                    <a:pt x="23621" y="0"/>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51"/>
              <a:endParaRPr lang="en-US" sz="2933" dirty="0">
                <a:solidFill>
                  <a:prstClr val="white"/>
                </a:solidFill>
              </a:endParaRPr>
            </a:p>
          </p:txBody>
        </p:sp>
      </p:grpSp>
      <p:sp>
        <p:nvSpPr>
          <p:cNvPr id="29" name="Rectangle 1920"/>
          <p:cNvSpPr>
            <a:spLocks noChangeArrowheads="1"/>
          </p:cNvSpPr>
          <p:nvPr/>
        </p:nvSpPr>
        <p:spPr bwMode="auto">
          <a:xfrm>
            <a:off x="5234651" y="3943722"/>
            <a:ext cx="1252047" cy="740601"/>
          </a:xfrm>
          <a:custGeom>
            <a:avLst/>
            <a:gdLst/>
            <a:ahLst/>
            <a:cxnLst/>
            <a:rect l="l" t="t" r="r" b="b"/>
            <a:pathLst>
              <a:path w="9144000" h="4814734">
                <a:moveTo>
                  <a:pt x="2680487" y="4149077"/>
                </a:moveTo>
                <a:lnTo>
                  <a:pt x="2680487" y="4368861"/>
                </a:lnTo>
                <a:lnTo>
                  <a:pt x="2900271" y="4368861"/>
                </a:lnTo>
                <a:lnTo>
                  <a:pt x="2900271" y="4149077"/>
                </a:lnTo>
                <a:close/>
                <a:moveTo>
                  <a:pt x="2433566" y="4149077"/>
                </a:moveTo>
                <a:lnTo>
                  <a:pt x="2433566" y="4368861"/>
                </a:lnTo>
                <a:lnTo>
                  <a:pt x="2653350" y="4368861"/>
                </a:lnTo>
                <a:lnTo>
                  <a:pt x="2653350" y="4149077"/>
                </a:lnTo>
                <a:close/>
                <a:moveTo>
                  <a:pt x="3658241" y="4148742"/>
                </a:moveTo>
                <a:lnTo>
                  <a:pt x="3658241" y="4368526"/>
                </a:lnTo>
                <a:lnTo>
                  <a:pt x="3878025" y="4368526"/>
                </a:lnTo>
                <a:lnTo>
                  <a:pt x="3878025" y="4148742"/>
                </a:lnTo>
                <a:close/>
                <a:moveTo>
                  <a:pt x="3411320" y="4148742"/>
                </a:moveTo>
                <a:lnTo>
                  <a:pt x="3411320" y="4368526"/>
                </a:lnTo>
                <a:lnTo>
                  <a:pt x="3631104" y="4368526"/>
                </a:lnTo>
                <a:lnTo>
                  <a:pt x="3631104" y="4148742"/>
                </a:lnTo>
                <a:close/>
                <a:moveTo>
                  <a:pt x="3170146" y="4148742"/>
                </a:moveTo>
                <a:lnTo>
                  <a:pt x="3170146" y="4368526"/>
                </a:lnTo>
                <a:lnTo>
                  <a:pt x="3389930" y="4368526"/>
                </a:lnTo>
                <a:lnTo>
                  <a:pt x="3389930" y="4148742"/>
                </a:lnTo>
                <a:close/>
                <a:moveTo>
                  <a:pt x="2923225" y="4148742"/>
                </a:moveTo>
                <a:lnTo>
                  <a:pt x="2923225" y="4368526"/>
                </a:lnTo>
                <a:lnTo>
                  <a:pt x="3143009" y="4368526"/>
                </a:lnTo>
                <a:lnTo>
                  <a:pt x="3143009" y="4148742"/>
                </a:lnTo>
                <a:close/>
                <a:moveTo>
                  <a:pt x="2680487" y="3907316"/>
                </a:moveTo>
                <a:lnTo>
                  <a:pt x="2680487" y="4127100"/>
                </a:lnTo>
                <a:lnTo>
                  <a:pt x="2900271" y="4127100"/>
                </a:lnTo>
                <a:lnTo>
                  <a:pt x="2900271" y="3907316"/>
                </a:lnTo>
                <a:close/>
                <a:moveTo>
                  <a:pt x="2433566" y="3907316"/>
                </a:moveTo>
                <a:lnTo>
                  <a:pt x="2433566" y="4127100"/>
                </a:lnTo>
                <a:lnTo>
                  <a:pt x="2653350" y="4127100"/>
                </a:lnTo>
                <a:lnTo>
                  <a:pt x="2653350" y="3907316"/>
                </a:lnTo>
                <a:close/>
                <a:moveTo>
                  <a:pt x="3658241" y="3906981"/>
                </a:moveTo>
                <a:lnTo>
                  <a:pt x="3658241" y="4126765"/>
                </a:lnTo>
                <a:lnTo>
                  <a:pt x="3878025" y="4126765"/>
                </a:lnTo>
                <a:lnTo>
                  <a:pt x="3878025" y="3906981"/>
                </a:lnTo>
                <a:close/>
                <a:moveTo>
                  <a:pt x="3411320" y="3906981"/>
                </a:moveTo>
                <a:lnTo>
                  <a:pt x="3411320" y="4126765"/>
                </a:lnTo>
                <a:lnTo>
                  <a:pt x="3631104" y="4126765"/>
                </a:lnTo>
                <a:lnTo>
                  <a:pt x="3631104" y="3906981"/>
                </a:lnTo>
                <a:close/>
                <a:moveTo>
                  <a:pt x="3170146" y="3906981"/>
                </a:moveTo>
                <a:lnTo>
                  <a:pt x="3170146" y="4126765"/>
                </a:lnTo>
                <a:lnTo>
                  <a:pt x="3389930" y="4126765"/>
                </a:lnTo>
                <a:lnTo>
                  <a:pt x="3389930" y="3906981"/>
                </a:lnTo>
                <a:close/>
                <a:moveTo>
                  <a:pt x="2923225" y="3906981"/>
                </a:moveTo>
                <a:lnTo>
                  <a:pt x="2923225" y="4126765"/>
                </a:lnTo>
                <a:lnTo>
                  <a:pt x="3143009" y="4126765"/>
                </a:lnTo>
                <a:lnTo>
                  <a:pt x="3143009" y="3906981"/>
                </a:lnTo>
                <a:close/>
                <a:moveTo>
                  <a:pt x="5624611" y="3904949"/>
                </a:moveTo>
                <a:lnTo>
                  <a:pt x="5624611" y="4630068"/>
                </a:lnTo>
                <a:lnTo>
                  <a:pt x="7286338" y="4630068"/>
                </a:lnTo>
                <a:lnTo>
                  <a:pt x="7286338" y="3904949"/>
                </a:lnTo>
                <a:close/>
                <a:moveTo>
                  <a:pt x="4016560" y="3903414"/>
                </a:moveTo>
                <a:lnTo>
                  <a:pt x="4016560" y="4484895"/>
                </a:lnTo>
                <a:lnTo>
                  <a:pt x="5458018" y="4484895"/>
                </a:lnTo>
                <a:lnTo>
                  <a:pt x="5458018" y="3903414"/>
                </a:lnTo>
                <a:close/>
                <a:moveTo>
                  <a:pt x="1865202" y="3901145"/>
                </a:moveTo>
                <a:lnTo>
                  <a:pt x="1865202" y="4630068"/>
                </a:lnTo>
                <a:lnTo>
                  <a:pt x="2293030" y="4630068"/>
                </a:lnTo>
                <a:lnTo>
                  <a:pt x="2293030" y="3901145"/>
                </a:lnTo>
                <a:close/>
                <a:moveTo>
                  <a:pt x="8830890" y="2848884"/>
                </a:moveTo>
                <a:lnTo>
                  <a:pt x="8830890" y="3068644"/>
                </a:lnTo>
                <a:lnTo>
                  <a:pt x="8906806" y="3068644"/>
                </a:lnTo>
                <a:lnTo>
                  <a:pt x="8906806" y="2848884"/>
                </a:lnTo>
                <a:close/>
                <a:moveTo>
                  <a:pt x="7634198" y="2633120"/>
                </a:moveTo>
                <a:lnTo>
                  <a:pt x="7632288" y="3496176"/>
                </a:lnTo>
                <a:lnTo>
                  <a:pt x="7770050" y="3496176"/>
                </a:lnTo>
                <a:lnTo>
                  <a:pt x="7770050" y="2633120"/>
                </a:lnTo>
                <a:close/>
                <a:moveTo>
                  <a:pt x="8830890" y="2568211"/>
                </a:moveTo>
                <a:lnTo>
                  <a:pt x="8830890" y="2774966"/>
                </a:lnTo>
                <a:lnTo>
                  <a:pt x="8906806" y="2774966"/>
                </a:lnTo>
                <a:lnTo>
                  <a:pt x="8906806" y="2568595"/>
                </a:lnTo>
                <a:close/>
                <a:moveTo>
                  <a:pt x="8315454" y="2427346"/>
                </a:moveTo>
                <a:lnTo>
                  <a:pt x="8315454" y="3496176"/>
                </a:lnTo>
                <a:lnTo>
                  <a:pt x="8657080" y="3496176"/>
                </a:lnTo>
                <a:lnTo>
                  <a:pt x="8657080" y="3068644"/>
                </a:lnTo>
                <a:lnTo>
                  <a:pt x="8752975" y="3068644"/>
                </a:lnTo>
                <a:lnTo>
                  <a:pt x="8752975" y="2848884"/>
                </a:lnTo>
                <a:lnTo>
                  <a:pt x="8477276" y="2848884"/>
                </a:lnTo>
                <a:lnTo>
                  <a:pt x="8465289" y="2848884"/>
                </a:lnTo>
                <a:lnTo>
                  <a:pt x="8455300" y="2842891"/>
                </a:lnTo>
                <a:lnTo>
                  <a:pt x="8447308" y="2834900"/>
                </a:lnTo>
                <a:lnTo>
                  <a:pt x="8441316" y="2824910"/>
                </a:lnTo>
                <a:lnTo>
                  <a:pt x="8437320" y="2812924"/>
                </a:lnTo>
                <a:lnTo>
                  <a:pt x="8437320" y="2427346"/>
                </a:lnTo>
                <a:close/>
                <a:moveTo>
                  <a:pt x="8830890" y="2291495"/>
                </a:moveTo>
                <a:lnTo>
                  <a:pt x="8830890" y="2460168"/>
                </a:lnTo>
                <a:lnTo>
                  <a:pt x="8906806" y="2460615"/>
                </a:lnTo>
                <a:lnTo>
                  <a:pt x="8906806" y="2293727"/>
                </a:lnTo>
                <a:close/>
                <a:moveTo>
                  <a:pt x="8091699" y="1712127"/>
                </a:moveTo>
                <a:lnTo>
                  <a:pt x="8093199" y="1883134"/>
                </a:lnTo>
                <a:lnTo>
                  <a:pt x="8105683" y="1883939"/>
                </a:lnTo>
                <a:lnTo>
                  <a:pt x="8163620" y="1905914"/>
                </a:lnTo>
                <a:lnTo>
                  <a:pt x="8215563" y="1937879"/>
                </a:lnTo>
                <a:lnTo>
                  <a:pt x="8257518" y="1981831"/>
                </a:lnTo>
                <a:lnTo>
                  <a:pt x="8287484" y="2031777"/>
                </a:lnTo>
                <a:lnTo>
                  <a:pt x="8311458" y="2089715"/>
                </a:lnTo>
                <a:lnTo>
                  <a:pt x="8315454" y="2151646"/>
                </a:lnTo>
                <a:lnTo>
                  <a:pt x="8315454" y="2350157"/>
                </a:lnTo>
                <a:lnTo>
                  <a:pt x="8477276" y="2353426"/>
                </a:lnTo>
                <a:lnTo>
                  <a:pt x="8487265" y="2353426"/>
                </a:lnTo>
                <a:lnTo>
                  <a:pt x="8499252" y="2359420"/>
                </a:lnTo>
                <a:lnTo>
                  <a:pt x="8507243" y="2367411"/>
                </a:lnTo>
                <a:lnTo>
                  <a:pt x="8513237" y="2377400"/>
                </a:lnTo>
                <a:lnTo>
                  <a:pt x="8515234" y="2389387"/>
                </a:lnTo>
                <a:lnTo>
                  <a:pt x="8515234" y="2774966"/>
                </a:lnTo>
                <a:lnTo>
                  <a:pt x="8752975" y="2774966"/>
                </a:lnTo>
                <a:lnTo>
                  <a:pt x="8752975" y="2567818"/>
                </a:lnTo>
                <a:lnTo>
                  <a:pt x="8629110" y="2567193"/>
                </a:lnTo>
                <a:lnTo>
                  <a:pt x="8601141" y="2559202"/>
                </a:lnTo>
                <a:lnTo>
                  <a:pt x="8581163" y="2539224"/>
                </a:lnTo>
                <a:lnTo>
                  <a:pt x="8577167" y="2511254"/>
                </a:lnTo>
                <a:lnTo>
                  <a:pt x="8573171" y="1716122"/>
                </a:lnTo>
                <a:close/>
                <a:moveTo>
                  <a:pt x="5980007" y="0"/>
                </a:moveTo>
                <a:lnTo>
                  <a:pt x="6209757" y="0"/>
                </a:lnTo>
                <a:lnTo>
                  <a:pt x="6327626" y="3178523"/>
                </a:lnTo>
                <a:lnTo>
                  <a:pt x="6557239" y="3178523"/>
                </a:lnTo>
                <a:lnTo>
                  <a:pt x="6657266" y="479476"/>
                </a:lnTo>
                <a:lnTo>
                  <a:pt x="6887015" y="479476"/>
                </a:lnTo>
                <a:lnTo>
                  <a:pt x="6985375" y="3178523"/>
                </a:lnTo>
                <a:lnTo>
                  <a:pt x="7388468" y="3178523"/>
                </a:lnTo>
                <a:lnTo>
                  <a:pt x="7388468" y="3496176"/>
                </a:lnTo>
                <a:lnTo>
                  <a:pt x="7524318" y="3496176"/>
                </a:lnTo>
                <a:lnTo>
                  <a:pt x="7524318" y="2581177"/>
                </a:lnTo>
                <a:lnTo>
                  <a:pt x="7532309" y="2553208"/>
                </a:lnTo>
                <a:lnTo>
                  <a:pt x="7552287" y="2533230"/>
                </a:lnTo>
                <a:lnTo>
                  <a:pt x="7578259" y="2525238"/>
                </a:lnTo>
                <a:lnTo>
                  <a:pt x="7770050" y="2522397"/>
                </a:lnTo>
                <a:lnTo>
                  <a:pt x="7770050" y="2151646"/>
                </a:lnTo>
                <a:lnTo>
                  <a:pt x="7778041" y="2089715"/>
                </a:lnTo>
                <a:lnTo>
                  <a:pt x="7798019" y="2031777"/>
                </a:lnTo>
                <a:lnTo>
                  <a:pt x="7831983" y="1981831"/>
                </a:lnTo>
                <a:lnTo>
                  <a:pt x="7871939" y="1937879"/>
                </a:lnTo>
                <a:lnTo>
                  <a:pt x="7925879" y="1905914"/>
                </a:lnTo>
                <a:lnTo>
                  <a:pt x="7981818" y="1883939"/>
                </a:lnTo>
                <a:lnTo>
                  <a:pt x="7984989" y="1883734"/>
                </a:lnTo>
                <a:lnTo>
                  <a:pt x="7981818" y="1660184"/>
                </a:lnTo>
                <a:lnTo>
                  <a:pt x="7983817" y="1648197"/>
                </a:lnTo>
                <a:lnTo>
                  <a:pt x="7985814" y="1638207"/>
                </a:lnTo>
                <a:lnTo>
                  <a:pt x="7991808" y="1630216"/>
                </a:lnTo>
                <a:lnTo>
                  <a:pt x="7997801" y="1622225"/>
                </a:lnTo>
                <a:lnTo>
                  <a:pt x="8005792" y="1612236"/>
                </a:lnTo>
                <a:lnTo>
                  <a:pt x="8017779" y="1608240"/>
                </a:lnTo>
                <a:lnTo>
                  <a:pt x="8025770" y="1604245"/>
                </a:lnTo>
                <a:lnTo>
                  <a:pt x="8035760" y="1604245"/>
                </a:lnTo>
                <a:lnTo>
                  <a:pt x="8627113" y="1608240"/>
                </a:lnTo>
                <a:lnTo>
                  <a:pt x="8655082" y="1616232"/>
                </a:lnTo>
                <a:lnTo>
                  <a:pt x="8673062" y="1634211"/>
                </a:lnTo>
                <a:lnTo>
                  <a:pt x="8681053" y="1662181"/>
                </a:lnTo>
                <a:lnTo>
                  <a:pt x="8685049" y="2459311"/>
                </a:lnTo>
                <a:lnTo>
                  <a:pt x="8752975" y="2459710"/>
                </a:lnTo>
                <a:lnTo>
                  <a:pt x="8752975" y="2253535"/>
                </a:lnTo>
                <a:lnTo>
                  <a:pt x="8752975" y="2245544"/>
                </a:lnTo>
                <a:lnTo>
                  <a:pt x="8758969" y="2233557"/>
                </a:lnTo>
                <a:lnTo>
                  <a:pt x="8764962" y="2225566"/>
                </a:lnTo>
                <a:lnTo>
                  <a:pt x="8772953" y="2219573"/>
                </a:lnTo>
                <a:lnTo>
                  <a:pt x="8780944" y="2217575"/>
                </a:lnTo>
                <a:lnTo>
                  <a:pt x="8792931" y="2217575"/>
                </a:lnTo>
                <a:lnTo>
                  <a:pt x="8906806" y="2218884"/>
                </a:lnTo>
                <a:lnTo>
                  <a:pt x="8906806" y="2151646"/>
                </a:lnTo>
                <a:lnTo>
                  <a:pt x="8914797" y="2089715"/>
                </a:lnTo>
                <a:lnTo>
                  <a:pt x="8934775" y="2031777"/>
                </a:lnTo>
                <a:lnTo>
                  <a:pt x="8966740" y="1981831"/>
                </a:lnTo>
                <a:lnTo>
                  <a:pt x="9008695" y="1937879"/>
                </a:lnTo>
                <a:lnTo>
                  <a:pt x="9058639" y="1905914"/>
                </a:lnTo>
                <a:lnTo>
                  <a:pt x="9094600" y="1892275"/>
                </a:lnTo>
                <a:lnTo>
                  <a:pt x="9094600" y="1859965"/>
                </a:lnTo>
                <a:lnTo>
                  <a:pt x="9096599" y="1851974"/>
                </a:lnTo>
                <a:lnTo>
                  <a:pt x="9100594" y="1843983"/>
                </a:lnTo>
                <a:lnTo>
                  <a:pt x="9108585" y="1839987"/>
                </a:lnTo>
                <a:lnTo>
                  <a:pt x="9116577" y="1837990"/>
                </a:lnTo>
                <a:lnTo>
                  <a:pt x="9144000" y="1837990"/>
                </a:lnTo>
                <a:lnTo>
                  <a:pt x="9144000" y="4814734"/>
                </a:lnTo>
                <a:lnTo>
                  <a:pt x="914400" y="4814734"/>
                </a:lnTo>
                <a:lnTo>
                  <a:pt x="480022" y="4814734"/>
                </a:lnTo>
                <a:lnTo>
                  <a:pt x="0" y="4814734"/>
                </a:lnTo>
                <a:lnTo>
                  <a:pt x="0" y="2276179"/>
                </a:lnTo>
                <a:lnTo>
                  <a:pt x="859607" y="2276179"/>
                </a:lnTo>
                <a:lnTo>
                  <a:pt x="859607" y="1991821"/>
                </a:lnTo>
                <a:lnTo>
                  <a:pt x="1942423" y="1991821"/>
                </a:lnTo>
                <a:lnTo>
                  <a:pt x="1942423" y="2303480"/>
                </a:lnTo>
                <a:lnTo>
                  <a:pt x="2353972" y="2303480"/>
                </a:lnTo>
                <a:lnTo>
                  <a:pt x="2353972" y="3481856"/>
                </a:lnTo>
                <a:lnTo>
                  <a:pt x="2905371" y="3042672"/>
                </a:lnTo>
                <a:lnTo>
                  <a:pt x="3096373" y="3492629"/>
                </a:lnTo>
                <a:lnTo>
                  <a:pt x="3630577" y="3042672"/>
                </a:lnTo>
                <a:lnTo>
                  <a:pt x="3822631" y="3495109"/>
                </a:lnTo>
                <a:lnTo>
                  <a:pt x="4359780" y="3042672"/>
                </a:lnTo>
                <a:lnTo>
                  <a:pt x="4548063" y="3494919"/>
                </a:lnTo>
                <a:lnTo>
                  <a:pt x="5084986" y="3042672"/>
                </a:lnTo>
                <a:lnTo>
                  <a:pt x="5277494" y="3496176"/>
                </a:lnTo>
                <a:lnTo>
                  <a:pt x="5468567" y="3496176"/>
                </a:lnTo>
                <a:lnTo>
                  <a:pt x="5468567" y="3178523"/>
                </a:lnTo>
                <a:lnTo>
                  <a:pt x="5862140" y="3178523"/>
                </a:lnTo>
                <a:close/>
              </a:path>
            </a:pathLst>
          </a:custGeom>
          <a:solidFill>
            <a:schemeClr val="accent2">
              <a:lumMod val="20000"/>
              <a:lumOff val="80000"/>
            </a:schemeClr>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grpSp>
        <p:nvGrpSpPr>
          <p:cNvPr id="32" name="Group 31"/>
          <p:cNvGrpSpPr/>
          <p:nvPr/>
        </p:nvGrpSpPr>
        <p:grpSpPr>
          <a:xfrm>
            <a:off x="8934133" y="4011501"/>
            <a:ext cx="1163244" cy="798295"/>
            <a:chOff x="5516529" y="3200484"/>
            <a:chExt cx="759416" cy="521161"/>
          </a:xfrm>
          <a:solidFill>
            <a:schemeClr val="accent2"/>
          </a:solidFill>
        </p:grpSpPr>
        <p:sp>
          <p:nvSpPr>
            <p:cNvPr id="33" name="Freeform 66"/>
            <p:cNvSpPr>
              <a:spLocks noEditPoints="1"/>
            </p:cNvSpPr>
            <p:nvPr/>
          </p:nvSpPr>
          <p:spPr bwMode="auto">
            <a:xfrm>
              <a:off x="5732589" y="3218788"/>
              <a:ext cx="108857" cy="100186"/>
            </a:xfrm>
            <a:custGeom>
              <a:avLst/>
              <a:gdLst>
                <a:gd name="T0" fmla="*/ 40 w 48"/>
                <a:gd name="T1" fmla="*/ 18 h 44"/>
                <a:gd name="T2" fmla="*/ 24 w 48"/>
                <a:gd name="T3" fmla="*/ 0 h 44"/>
                <a:gd name="T4" fmla="*/ 8 w 48"/>
                <a:gd name="T5" fmla="*/ 18 h 44"/>
                <a:gd name="T6" fmla="*/ 0 w 48"/>
                <a:gd name="T7" fmla="*/ 36 h 44"/>
                <a:gd name="T8" fmla="*/ 15 w 48"/>
                <a:gd name="T9" fmla="*/ 41 h 44"/>
                <a:gd name="T10" fmla="*/ 16 w 48"/>
                <a:gd name="T11" fmla="*/ 41 h 44"/>
                <a:gd name="T12" fmla="*/ 24 w 48"/>
                <a:gd name="T13" fmla="*/ 43 h 44"/>
                <a:gd name="T14" fmla="*/ 32 w 48"/>
                <a:gd name="T15" fmla="*/ 41 h 44"/>
                <a:gd name="T16" fmla="*/ 33 w 48"/>
                <a:gd name="T17" fmla="*/ 41 h 44"/>
                <a:gd name="T18" fmla="*/ 48 w 48"/>
                <a:gd name="T19" fmla="*/ 36 h 44"/>
                <a:gd name="T20" fmla="*/ 40 w 48"/>
                <a:gd name="T21" fmla="*/ 18 h 44"/>
                <a:gd name="T22" fmla="*/ 24 w 48"/>
                <a:gd name="T23" fmla="*/ 39 h 44"/>
                <a:gd name="T24" fmla="*/ 12 w 48"/>
                <a:gd name="T25" fmla="*/ 25 h 44"/>
                <a:gd name="T26" fmla="*/ 24 w 48"/>
                <a:gd name="T27" fmla="*/ 11 h 44"/>
                <a:gd name="T28" fmla="*/ 36 w 48"/>
                <a:gd name="T29" fmla="*/ 25 h 44"/>
                <a:gd name="T30" fmla="*/ 24 w 48"/>
                <a:gd name="T3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4">
                  <a:moveTo>
                    <a:pt x="40" y="18"/>
                  </a:moveTo>
                  <a:cubicBezTo>
                    <a:pt x="40" y="11"/>
                    <a:pt x="38" y="0"/>
                    <a:pt x="24" y="0"/>
                  </a:cubicBezTo>
                  <a:cubicBezTo>
                    <a:pt x="10" y="0"/>
                    <a:pt x="8" y="11"/>
                    <a:pt x="8" y="18"/>
                  </a:cubicBezTo>
                  <a:cubicBezTo>
                    <a:pt x="8" y="25"/>
                    <a:pt x="7" y="34"/>
                    <a:pt x="0" y="36"/>
                  </a:cubicBezTo>
                  <a:cubicBezTo>
                    <a:pt x="2" y="40"/>
                    <a:pt x="7" y="44"/>
                    <a:pt x="15" y="41"/>
                  </a:cubicBezTo>
                  <a:cubicBezTo>
                    <a:pt x="16" y="41"/>
                    <a:pt x="16" y="41"/>
                    <a:pt x="16" y="41"/>
                  </a:cubicBezTo>
                  <a:cubicBezTo>
                    <a:pt x="19" y="42"/>
                    <a:pt x="21" y="43"/>
                    <a:pt x="24" y="43"/>
                  </a:cubicBezTo>
                  <a:cubicBezTo>
                    <a:pt x="27" y="43"/>
                    <a:pt x="29" y="42"/>
                    <a:pt x="32" y="41"/>
                  </a:cubicBezTo>
                  <a:cubicBezTo>
                    <a:pt x="33" y="41"/>
                    <a:pt x="33" y="41"/>
                    <a:pt x="33" y="41"/>
                  </a:cubicBezTo>
                  <a:cubicBezTo>
                    <a:pt x="41" y="44"/>
                    <a:pt x="46" y="40"/>
                    <a:pt x="48" y="36"/>
                  </a:cubicBezTo>
                  <a:cubicBezTo>
                    <a:pt x="42" y="34"/>
                    <a:pt x="40" y="25"/>
                    <a:pt x="40" y="18"/>
                  </a:cubicBezTo>
                  <a:moveTo>
                    <a:pt x="24" y="39"/>
                  </a:moveTo>
                  <a:cubicBezTo>
                    <a:pt x="17" y="39"/>
                    <a:pt x="12" y="33"/>
                    <a:pt x="12" y="25"/>
                  </a:cubicBezTo>
                  <a:cubicBezTo>
                    <a:pt x="12" y="17"/>
                    <a:pt x="17" y="11"/>
                    <a:pt x="24" y="11"/>
                  </a:cubicBezTo>
                  <a:cubicBezTo>
                    <a:pt x="31" y="11"/>
                    <a:pt x="36" y="17"/>
                    <a:pt x="36" y="25"/>
                  </a:cubicBezTo>
                  <a:cubicBezTo>
                    <a:pt x="36" y="33"/>
                    <a:pt x="31" y="39"/>
                    <a:pt x="24" y="39"/>
                  </a:cubicBezTo>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sp>
          <p:nvSpPr>
            <p:cNvPr id="36" name="Freeform 67"/>
            <p:cNvSpPr>
              <a:spLocks noEditPoints="1"/>
            </p:cNvSpPr>
            <p:nvPr/>
          </p:nvSpPr>
          <p:spPr bwMode="auto">
            <a:xfrm>
              <a:off x="5707542" y="3318974"/>
              <a:ext cx="154133" cy="352578"/>
            </a:xfrm>
            <a:custGeom>
              <a:avLst/>
              <a:gdLst>
                <a:gd name="T0" fmla="*/ 59 w 68"/>
                <a:gd name="T1" fmla="*/ 5 h 155"/>
                <a:gd name="T2" fmla="*/ 45 w 68"/>
                <a:gd name="T3" fmla="*/ 1 h 155"/>
                <a:gd name="T4" fmla="*/ 44 w 68"/>
                <a:gd name="T5" fmla="*/ 1 h 155"/>
                <a:gd name="T6" fmla="*/ 41 w 68"/>
                <a:gd name="T7" fmla="*/ 2 h 155"/>
                <a:gd name="T8" fmla="*/ 34 w 68"/>
                <a:gd name="T9" fmla="*/ 17 h 155"/>
                <a:gd name="T10" fmla="*/ 27 w 68"/>
                <a:gd name="T11" fmla="*/ 2 h 155"/>
                <a:gd name="T12" fmla="*/ 24 w 68"/>
                <a:gd name="T13" fmla="*/ 1 h 155"/>
                <a:gd name="T14" fmla="*/ 9 w 68"/>
                <a:gd name="T15" fmla="*/ 5 h 155"/>
                <a:gd name="T16" fmla="*/ 0 w 68"/>
                <a:gd name="T17" fmla="*/ 19 h 155"/>
                <a:gd name="T18" fmla="*/ 0 w 68"/>
                <a:gd name="T19" fmla="*/ 72 h 155"/>
                <a:gd name="T20" fmla="*/ 8 w 68"/>
                <a:gd name="T21" fmla="*/ 83 h 155"/>
                <a:gd name="T22" fmla="*/ 4 w 68"/>
                <a:gd name="T23" fmla="*/ 107 h 155"/>
                <a:gd name="T24" fmla="*/ 14 w 68"/>
                <a:gd name="T25" fmla="*/ 107 h 155"/>
                <a:gd name="T26" fmla="*/ 18 w 68"/>
                <a:gd name="T27" fmla="*/ 153 h 155"/>
                <a:gd name="T28" fmla="*/ 20 w 68"/>
                <a:gd name="T29" fmla="*/ 155 h 155"/>
                <a:gd name="T30" fmla="*/ 48 w 68"/>
                <a:gd name="T31" fmla="*/ 155 h 155"/>
                <a:gd name="T32" fmla="*/ 50 w 68"/>
                <a:gd name="T33" fmla="*/ 153 h 155"/>
                <a:gd name="T34" fmla="*/ 55 w 68"/>
                <a:gd name="T35" fmla="*/ 107 h 155"/>
                <a:gd name="T36" fmla="*/ 64 w 68"/>
                <a:gd name="T37" fmla="*/ 107 h 155"/>
                <a:gd name="T38" fmla="*/ 60 w 68"/>
                <a:gd name="T39" fmla="*/ 83 h 155"/>
                <a:gd name="T40" fmla="*/ 68 w 68"/>
                <a:gd name="T41" fmla="*/ 72 h 155"/>
                <a:gd name="T42" fmla="*/ 68 w 68"/>
                <a:gd name="T43" fmla="*/ 19 h 155"/>
                <a:gd name="T44" fmla="*/ 59 w 68"/>
                <a:gd name="T45" fmla="*/ 5 h 155"/>
                <a:gd name="T46" fmla="*/ 18 w 68"/>
                <a:gd name="T47" fmla="*/ 107 h 155"/>
                <a:gd name="T48" fmla="*/ 32 w 68"/>
                <a:gd name="T49" fmla="*/ 107 h 155"/>
                <a:gd name="T50" fmla="*/ 32 w 68"/>
                <a:gd name="T51" fmla="*/ 150 h 155"/>
                <a:gd name="T52" fmla="*/ 23 w 68"/>
                <a:gd name="T53" fmla="*/ 150 h 155"/>
                <a:gd name="T54" fmla="*/ 18 w 68"/>
                <a:gd name="T55" fmla="*/ 107 h 155"/>
                <a:gd name="T56" fmla="*/ 46 w 68"/>
                <a:gd name="T57" fmla="*/ 150 h 155"/>
                <a:gd name="T58" fmla="*/ 36 w 68"/>
                <a:gd name="T59" fmla="*/ 150 h 155"/>
                <a:gd name="T60" fmla="*/ 36 w 68"/>
                <a:gd name="T61" fmla="*/ 107 h 155"/>
                <a:gd name="T62" fmla="*/ 50 w 68"/>
                <a:gd name="T63" fmla="*/ 107 h 155"/>
                <a:gd name="T64" fmla="*/ 46 w 68"/>
                <a:gd name="T65" fmla="*/ 150 h 155"/>
                <a:gd name="T66" fmla="*/ 64 w 68"/>
                <a:gd name="T67" fmla="*/ 72 h 155"/>
                <a:gd name="T68" fmla="*/ 59 w 68"/>
                <a:gd name="T69" fmla="*/ 78 h 155"/>
                <a:gd name="T70" fmla="*/ 57 w 68"/>
                <a:gd name="T71" fmla="*/ 62 h 155"/>
                <a:gd name="T72" fmla="*/ 57 w 68"/>
                <a:gd name="T73" fmla="*/ 31 h 155"/>
                <a:gd name="T74" fmla="*/ 55 w 68"/>
                <a:gd name="T75" fmla="*/ 28 h 155"/>
                <a:gd name="T76" fmla="*/ 52 w 68"/>
                <a:gd name="T77" fmla="*/ 31 h 155"/>
                <a:gd name="T78" fmla="*/ 52 w 68"/>
                <a:gd name="T79" fmla="*/ 52 h 155"/>
                <a:gd name="T80" fmla="*/ 16 w 68"/>
                <a:gd name="T81" fmla="*/ 52 h 155"/>
                <a:gd name="T82" fmla="*/ 16 w 68"/>
                <a:gd name="T83" fmla="*/ 31 h 155"/>
                <a:gd name="T84" fmla="*/ 13 w 68"/>
                <a:gd name="T85" fmla="*/ 28 h 155"/>
                <a:gd name="T86" fmla="*/ 11 w 68"/>
                <a:gd name="T87" fmla="*/ 31 h 155"/>
                <a:gd name="T88" fmla="*/ 11 w 68"/>
                <a:gd name="T89" fmla="*/ 69 h 155"/>
                <a:gd name="T90" fmla="*/ 9 w 68"/>
                <a:gd name="T91" fmla="*/ 79 h 155"/>
                <a:gd name="T92" fmla="*/ 4 w 68"/>
                <a:gd name="T93" fmla="*/ 72 h 155"/>
                <a:gd name="T94" fmla="*/ 4 w 68"/>
                <a:gd name="T95" fmla="*/ 19 h 155"/>
                <a:gd name="T96" fmla="*/ 11 w 68"/>
                <a:gd name="T97" fmla="*/ 10 h 155"/>
                <a:gd name="T98" fmla="*/ 24 w 68"/>
                <a:gd name="T99" fmla="*/ 6 h 155"/>
                <a:gd name="T100" fmla="*/ 32 w 68"/>
                <a:gd name="T101" fmla="*/ 23 h 155"/>
                <a:gd name="T102" fmla="*/ 34 w 68"/>
                <a:gd name="T103" fmla="*/ 24 h 155"/>
                <a:gd name="T104" fmla="*/ 36 w 68"/>
                <a:gd name="T105" fmla="*/ 23 h 155"/>
                <a:gd name="T106" fmla="*/ 44 w 68"/>
                <a:gd name="T107" fmla="*/ 6 h 155"/>
                <a:gd name="T108" fmla="*/ 57 w 68"/>
                <a:gd name="T109" fmla="*/ 10 h 155"/>
                <a:gd name="T110" fmla="*/ 64 w 68"/>
                <a:gd name="T111" fmla="*/ 19 h 155"/>
                <a:gd name="T112" fmla="*/ 64 w 68"/>
                <a:gd name="T113" fmla="*/ 7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 h="155">
                  <a:moveTo>
                    <a:pt x="59" y="5"/>
                  </a:moveTo>
                  <a:cubicBezTo>
                    <a:pt x="55" y="4"/>
                    <a:pt x="49" y="2"/>
                    <a:pt x="45" y="1"/>
                  </a:cubicBezTo>
                  <a:cubicBezTo>
                    <a:pt x="44" y="1"/>
                    <a:pt x="44" y="1"/>
                    <a:pt x="44" y="1"/>
                  </a:cubicBezTo>
                  <a:cubicBezTo>
                    <a:pt x="42" y="0"/>
                    <a:pt x="42" y="0"/>
                    <a:pt x="41" y="2"/>
                  </a:cubicBezTo>
                  <a:cubicBezTo>
                    <a:pt x="34" y="17"/>
                    <a:pt x="34" y="17"/>
                    <a:pt x="34" y="17"/>
                  </a:cubicBezTo>
                  <a:cubicBezTo>
                    <a:pt x="27" y="2"/>
                    <a:pt x="27" y="2"/>
                    <a:pt x="27" y="2"/>
                  </a:cubicBezTo>
                  <a:cubicBezTo>
                    <a:pt x="27" y="1"/>
                    <a:pt x="25" y="0"/>
                    <a:pt x="24" y="1"/>
                  </a:cubicBezTo>
                  <a:cubicBezTo>
                    <a:pt x="22" y="1"/>
                    <a:pt x="14" y="4"/>
                    <a:pt x="9" y="5"/>
                  </a:cubicBezTo>
                  <a:cubicBezTo>
                    <a:pt x="3" y="7"/>
                    <a:pt x="0" y="12"/>
                    <a:pt x="0" y="19"/>
                  </a:cubicBezTo>
                  <a:cubicBezTo>
                    <a:pt x="0" y="72"/>
                    <a:pt x="0" y="72"/>
                    <a:pt x="0" y="72"/>
                  </a:cubicBezTo>
                  <a:cubicBezTo>
                    <a:pt x="0" y="77"/>
                    <a:pt x="3" y="82"/>
                    <a:pt x="8" y="83"/>
                  </a:cubicBezTo>
                  <a:cubicBezTo>
                    <a:pt x="4" y="107"/>
                    <a:pt x="4" y="107"/>
                    <a:pt x="4" y="107"/>
                  </a:cubicBezTo>
                  <a:cubicBezTo>
                    <a:pt x="14" y="107"/>
                    <a:pt x="14" y="107"/>
                    <a:pt x="14" y="107"/>
                  </a:cubicBezTo>
                  <a:cubicBezTo>
                    <a:pt x="18" y="153"/>
                    <a:pt x="18" y="153"/>
                    <a:pt x="18" y="153"/>
                  </a:cubicBezTo>
                  <a:cubicBezTo>
                    <a:pt x="18" y="154"/>
                    <a:pt x="19" y="155"/>
                    <a:pt x="20" y="155"/>
                  </a:cubicBezTo>
                  <a:cubicBezTo>
                    <a:pt x="48" y="155"/>
                    <a:pt x="48" y="155"/>
                    <a:pt x="48" y="155"/>
                  </a:cubicBezTo>
                  <a:cubicBezTo>
                    <a:pt x="49" y="155"/>
                    <a:pt x="50" y="154"/>
                    <a:pt x="50" y="153"/>
                  </a:cubicBezTo>
                  <a:cubicBezTo>
                    <a:pt x="55" y="107"/>
                    <a:pt x="55" y="107"/>
                    <a:pt x="55" y="107"/>
                  </a:cubicBezTo>
                  <a:cubicBezTo>
                    <a:pt x="64" y="107"/>
                    <a:pt x="64" y="107"/>
                    <a:pt x="64" y="107"/>
                  </a:cubicBezTo>
                  <a:cubicBezTo>
                    <a:pt x="60" y="83"/>
                    <a:pt x="60" y="83"/>
                    <a:pt x="60" y="83"/>
                  </a:cubicBezTo>
                  <a:cubicBezTo>
                    <a:pt x="65" y="81"/>
                    <a:pt x="68" y="77"/>
                    <a:pt x="68" y="72"/>
                  </a:cubicBezTo>
                  <a:cubicBezTo>
                    <a:pt x="68" y="19"/>
                    <a:pt x="68" y="19"/>
                    <a:pt x="68" y="19"/>
                  </a:cubicBezTo>
                  <a:cubicBezTo>
                    <a:pt x="68" y="12"/>
                    <a:pt x="65" y="7"/>
                    <a:pt x="59" y="5"/>
                  </a:cubicBezTo>
                  <a:moveTo>
                    <a:pt x="18" y="107"/>
                  </a:moveTo>
                  <a:cubicBezTo>
                    <a:pt x="32" y="107"/>
                    <a:pt x="32" y="107"/>
                    <a:pt x="32" y="107"/>
                  </a:cubicBezTo>
                  <a:cubicBezTo>
                    <a:pt x="32" y="150"/>
                    <a:pt x="32" y="150"/>
                    <a:pt x="32" y="150"/>
                  </a:cubicBezTo>
                  <a:cubicBezTo>
                    <a:pt x="23" y="150"/>
                    <a:pt x="23" y="150"/>
                    <a:pt x="23" y="150"/>
                  </a:cubicBezTo>
                  <a:lnTo>
                    <a:pt x="18" y="107"/>
                  </a:lnTo>
                  <a:close/>
                  <a:moveTo>
                    <a:pt x="46" y="150"/>
                  </a:moveTo>
                  <a:cubicBezTo>
                    <a:pt x="36" y="150"/>
                    <a:pt x="36" y="150"/>
                    <a:pt x="36" y="150"/>
                  </a:cubicBezTo>
                  <a:cubicBezTo>
                    <a:pt x="36" y="107"/>
                    <a:pt x="36" y="107"/>
                    <a:pt x="36" y="107"/>
                  </a:cubicBezTo>
                  <a:cubicBezTo>
                    <a:pt x="50" y="107"/>
                    <a:pt x="50" y="107"/>
                    <a:pt x="50" y="107"/>
                  </a:cubicBezTo>
                  <a:lnTo>
                    <a:pt x="46" y="150"/>
                  </a:lnTo>
                  <a:close/>
                  <a:moveTo>
                    <a:pt x="64" y="72"/>
                  </a:moveTo>
                  <a:cubicBezTo>
                    <a:pt x="64" y="75"/>
                    <a:pt x="62" y="77"/>
                    <a:pt x="59" y="78"/>
                  </a:cubicBezTo>
                  <a:cubicBezTo>
                    <a:pt x="57" y="62"/>
                    <a:pt x="57" y="62"/>
                    <a:pt x="57" y="62"/>
                  </a:cubicBezTo>
                  <a:cubicBezTo>
                    <a:pt x="57" y="31"/>
                    <a:pt x="57" y="31"/>
                    <a:pt x="57" y="31"/>
                  </a:cubicBezTo>
                  <a:cubicBezTo>
                    <a:pt x="57" y="29"/>
                    <a:pt x="56" y="28"/>
                    <a:pt x="55" y="28"/>
                  </a:cubicBezTo>
                  <a:cubicBezTo>
                    <a:pt x="53" y="28"/>
                    <a:pt x="52" y="29"/>
                    <a:pt x="52" y="31"/>
                  </a:cubicBezTo>
                  <a:cubicBezTo>
                    <a:pt x="52" y="52"/>
                    <a:pt x="52" y="52"/>
                    <a:pt x="52" y="52"/>
                  </a:cubicBezTo>
                  <a:cubicBezTo>
                    <a:pt x="16" y="52"/>
                    <a:pt x="16" y="52"/>
                    <a:pt x="16" y="52"/>
                  </a:cubicBezTo>
                  <a:cubicBezTo>
                    <a:pt x="16" y="31"/>
                    <a:pt x="16" y="31"/>
                    <a:pt x="16" y="31"/>
                  </a:cubicBezTo>
                  <a:cubicBezTo>
                    <a:pt x="16" y="29"/>
                    <a:pt x="15" y="28"/>
                    <a:pt x="13" y="28"/>
                  </a:cubicBezTo>
                  <a:cubicBezTo>
                    <a:pt x="12" y="28"/>
                    <a:pt x="11" y="29"/>
                    <a:pt x="11" y="31"/>
                  </a:cubicBezTo>
                  <a:cubicBezTo>
                    <a:pt x="11" y="69"/>
                    <a:pt x="11" y="69"/>
                    <a:pt x="11" y="69"/>
                  </a:cubicBezTo>
                  <a:cubicBezTo>
                    <a:pt x="9" y="79"/>
                    <a:pt x="9" y="79"/>
                    <a:pt x="9" y="79"/>
                  </a:cubicBezTo>
                  <a:cubicBezTo>
                    <a:pt x="6" y="77"/>
                    <a:pt x="4" y="75"/>
                    <a:pt x="4" y="72"/>
                  </a:cubicBezTo>
                  <a:cubicBezTo>
                    <a:pt x="4" y="19"/>
                    <a:pt x="4" y="19"/>
                    <a:pt x="4" y="19"/>
                  </a:cubicBezTo>
                  <a:cubicBezTo>
                    <a:pt x="4" y="14"/>
                    <a:pt x="6" y="11"/>
                    <a:pt x="11" y="10"/>
                  </a:cubicBezTo>
                  <a:cubicBezTo>
                    <a:pt x="15" y="9"/>
                    <a:pt x="20" y="7"/>
                    <a:pt x="24" y="6"/>
                  </a:cubicBezTo>
                  <a:cubicBezTo>
                    <a:pt x="32" y="23"/>
                    <a:pt x="32" y="23"/>
                    <a:pt x="32" y="23"/>
                  </a:cubicBezTo>
                  <a:cubicBezTo>
                    <a:pt x="32" y="24"/>
                    <a:pt x="33" y="24"/>
                    <a:pt x="34" y="24"/>
                  </a:cubicBezTo>
                  <a:cubicBezTo>
                    <a:pt x="35" y="24"/>
                    <a:pt x="36" y="24"/>
                    <a:pt x="36" y="23"/>
                  </a:cubicBezTo>
                  <a:cubicBezTo>
                    <a:pt x="44" y="6"/>
                    <a:pt x="44" y="6"/>
                    <a:pt x="44" y="6"/>
                  </a:cubicBezTo>
                  <a:cubicBezTo>
                    <a:pt x="48" y="7"/>
                    <a:pt x="53" y="9"/>
                    <a:pt x="57" y="10"/>
                  </a:cubicBezTo>
                  <a:cubicBezTo>
                    <a:pt x="62" y="11"/>
                    <a:pt x="64" y="14"/>
                    <a:pt x="64" y="19"/>
                  </a:cubicBezTo>
                  <a:lnTo>
                    <a:pt x="64" y="72"/>
                  </a:ln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sp>
          <p:nvSpPr>
            <p:cNvPr id="37" name="Freeform 68"/>
            <p:cNvSpPr>
              <a:spLocks noEditPoints="1"/>
            </p:cNvSpPr>
            <p:nvPr/>
          </p:nvSpPr>
          <p:spPr bwMode="auto">
            <a:xfrm>
              <a:off x="5889612" y="3318974"/>
              <a:ext cx="179179" cy="402671"/>
            </a:xfrm>
            <a:custGeom>
              <a:avLst/>
              <a:gdLst>
                <a:gd name="T0" fmla="*/ 68 w 79"/>
                <a:gd name="T1" fmla="*/ 5 h 177"/>
                <a:gd name="T2" fmla="*/ 52 w 79"/>
                <a:gd name="T3" fmla="*/ 1 h 177"/>
                <a:gd name="T4" fmla="*/ 50 w 79"/>
                <a:gd name="T5" fmla="*/ 0 h 177"/>
                <a:gd name="T6" fmla="*/ 47 w 79"/>
                <a:gd name="T7" fmla="*/ 1 h 177"/>
                <a:gd name="T8" fmla="*/ 42 w 79"/>
                <a:gd name="T9" fmla="*/ 11 h 177"/>
                <a:gd name="T10" fmla="*/ 41 w 79"/>
                <a:gd name="T11" fmla="*/ 6 h 177"/>
                <a:gd name="T12" fmla="*/ 38 w 79"/>
                <a:gd name="T13" fmla="*/ 6 h 177"/>
                <a:gd name="T14" fmla="*/ 36 w 79"/>
                <a:gd name="T15" fmla="*/ 12 h 177"/>
                <a:gd name="T16" fmla="*/ 31 w 79"/>
                <a:gd name="T17" fmla="*/ 1 h 177"/>
                <a:gd name="T18" fmla="*/ 28 w 79"/>
                <a:gd name="T19" fmla="*/ 0 h 177"/>
                <a:gd name="T20" fmla="*/ 11 w 79"/>
                <a:gd name="T21" fmla="*/ 5 h 177"/>
                <a:gd name="T22" fmla="*/ 0 w 79"/>
                <a:gd name="T23" fmla="*/ 21 h 177"/>
                <a:gd name="T24" fmla="*/ 0 w 79"/>
                <a:gd name="T25" fmla="*/ 82 h 177"/>
                <a:gd name="T26" fmla="*/ 13 w 79"/>
                <a:gd name="T27" fmla="*/ 96 h 177"/>
                <a:gd name="T28" fmla="*/ 21 w 79"/>
                <a:gd name="T29" fmla="*/ 174 h 177"/>
                <a:gd name="T30" fmla="*/ 23 w 79"/>
                <a:gd name="T31" fmla="*/ 177 h 177"/>
                <a:gd name="T32" fmla="*/ 55 w 79"/>
                <a:gd name="T33" fmla="*/ 177 h 177"/>
                <a:gd name="T34" fmla="*/ 58 w 79"/>
                <a:gd name="T35" fmla="*/ 174 h 177"/>
                <a:gd name="T36" fmla="*/ 65 w 79"/>
                <a:gd name="T37" fmla="*/ 96 h 177"/>
                <a:gd name="T38" fmla="*/ 79 w 79"/>
                <a:gd name="T39" fmla="*/ 82 h 177"/>
                <a:gd name="T40" fmla="*/ 79 w 79"/>
                <a:gd name="T41" fmla="*/ 21 h 177"/>
                <a:gd name="T42" fmla="*/ 68 w 79"/>
                <a:gd name="T43" fmla="*/ 5 h 177"/>
                <a:gd name="T44" fmla="*/ 73 w 79"/>
                <a:gd name="T45" fmla="*/ 82 h 177"/>
                <a:gd name="T46" fmla="*/ 65 w 79"/>
                <a:gd name="T47" fmla="*/ 90 h 177"/>
                <a:gd name="T48" fmla="*/ 65 w 79"/>
                <a:gd name="T49" fmla="*/ 34 h 177"/>
                <a:gd name="T50" fmla="*/ 63 w 79"/>
                <a:gd name="T51" fmla="*/ 32 h 177"/>
                <a:gd name="T52" fmla="*/ 60 w 79"/>
                <a:gd name="T53" fmla="*/ 34 h 177"/>
                <a:gd name="T54" fmla="*/ 60 w 79"/>
                <a:gd name="T55" fmla="*/ 93 h 177"/>
                <a:gd name="T56" fmla="*/ 52 w 79"/>
                <a:gd name="T57" fmla="*/ 171 h 177"/>
                <a:gd name="T58" fmla="*/ 42 w 79"/>
                <a:gd name="T59" fmla="*/ 171 h 177"/>
                <a:gd name="T60" fmla="*/ 42 w 79"/>
                <a:gd name="T61" fmla="*/ 99 h 177"/>
                <a:gd name="T62" fmla="*/ 39 w 79"/>
                <a:gd name="T63" fmla="*/ 96 h 177"/>
                <a:gd name="T64" fmla="*/ 36 w 79"/>
                <a:gd name="T65" fmla="*/ 99 h 177"/>
                <a:gd name="T66" fmla="*/ 36 w 79"/>
                <a:gd name="T67" fmla="*/ 171 h 177"/>
                <a:gd name="T68" fmla="*/ 26 w 79"/>
                <a:gd name="T69" fmla="*/ 171 h 177"/>
                <a:gd name="T70" fmla="*/ 18 w 79"/>
                <a:gd name="T71" fmla="*/ 92 h 177"/>
                <a:gd name="T72" fmla="*/ 18 w 79"/>
                <a:gd name="T73" fmla="*/ 35 h 177"/>
                <a:gd name="T74" fmla="*/ 16 w 79"/>
                <a:gd name="T75" fmla="*/ 32 h 177"/>
                <a:gd name="T76" fmla="*/ 13 w 79"/>
                <a:gd name="T77" fmla="*/ 35 h 177"/>
                <a:gd name="T78" fmla="*/ 13 w 79"/>
                <a:gd name="T79" fmla="*/ 90 h 177"/>
                <a:gd name="T80" fmla="*/ 5 w 79"/>
                <a:gd name="T81" fmla="*/ 82 h 177"/>
                <a:gd name="T82" fmla="*/ 5 w 79"/>
                <a:gd name="T83" fmla="*/ 21 h 177"/>
                <a:gd name="T84" fmla="*/ 12 w 79"/>
                <a:gd name="T85" fmla="*/ 11 h 177"/>
                <a:gd name="T86" fmla="*/ 27 w 79"/>
                <a:gd name="T87" fmla="*/ 6 h 177"/>
                <a:gd name="T88" fmla="*/ 37 w 79"/>
                <a:gd name="T89" fmla="*/ 26 h 177"/>
                <a:gd name="T90" fmla="*/ 39 w 79"/>
                <a:gd name="T91" fmla="*/ 27 h 177"/>
                <a:gd name="T92" fmla="*/ 42 w 79"/>
                <a:gd name="T93" fmla="*/ 26 h 177"/>
                <a:gd name="T94" fmla="*/ 51 w 79"/>
                <a:gd name="T95" fmla="*/ 6 h 177"/>
                <a:gd name="T96" fmla="*/ 66 w 79"/>
                <a:gd name="T97" fmla="*/ 11 h 177"/>
                <a:gd name="T98" fmla="*/ 73 w 79"/>
                <a:gd name="T99" fmla="*/ 21 h 177"/>
                <a:gd name="T100" fmla="*/ 73 w 79"/>
                <a:gd name="T10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77">
                  <a:moveTo>
                    <a:pt x="68" y="5"/>
                  </a:moveTo>
                  <a:cubicBezTo>
                    <a:pt x="63" y="4"/>
                    <a:pt x="56" y="2"/>
                    <a:pt x="52" y="1"/>
                  </a:cubicBezTo>
                  <a:cubicBezTo>
                    <a:pt x="50" y="0"/>
                    <a:pt x="50" y="0"/>
                    <a:pt x="50" y="0"/>
                  </a:cubicBezTo>
                  <a:cubicBezTo>
                    <a:pt x="49" y="0"/>
                    <a:pt x="48" y="0"/>
                    <a:pt x="47" y="1"/>
                  </a:cubicBezTo>
                  <a:cubicBezTo>
                    <a:pt x="42" y="11"/>
                    <a:pt x="42" y="11"/>
                    <a:pt x="42" y="11"/>
                  </a:cubicBezTo>
                  <a:cubicBezTo>
                    <a:pt x="41" y="6"/>
                    <a:pt x="41" y="6"/>
                    <a:pt x="41" y="6"/>
                  </a:cubicBezTo>
                  <a:cubicBezTo>
                    <a:pt x="40" y="7"/>
                    <a:pt x="39" y="7"/>
                    <a:pt x="38" y="6"/>
                  </a:cubicBezTo>
                  <a:cubicBezTo>
                    <a:pt x="36" y="12"/>
                    <a:pt x="36" y="12"/>
                    <a:pt x="36" y="12"/>
                  </a:cubicBezTo>
                  <a:cubicBezTo>
                    <a:pt x="31" y="1"/>
                    <a:pt x="31" y="1"/>
                    <a:pt x="31" y="1"/>
                  </a:cubicBezTo>
                  <a:cubicBezTo>
                    <a:pt x="31" y="0"/>
                    <a:pt x="29" y="0"/>
                    <a:pt x="28" y="0"/>
                  </a:cubicBezTo>
                  <a:cubicBezTo>
                    <a:pt x="25" y="1"/>
                    <a:pt x="17" y="4"/>
                    <a:pt x="11" y="5"/>
                  </a:cubicBezTo>
                  <a:cubicBezTo>
                    <a:pt x="3" y="8"/>
                    <a:pt x="0" y="12"/>
                    <a:pt x="0" y="21"/>
                  </a:cubicBezTo>
                  <a:cubicBezTo>
                    <a:pt x="0" y="82"/>
                    <a:pt x="0" y="82"/>
                    <a:pt x="0" y="82"/>
                  </a:cubicBezTo>
                  <a:cubicBezTo>
                    <a:pt x="0" y="89"/>
                    <a:pt x="6" y="95"/>
                    <a:pt x="13" y="96"/>
                  </a:cubicBezTo>
                  <a:cubicBezTo>
                    <a:pt x="21" y="174"/>
                    <a:pt x="21" y="174"/>
                    <a:pt x="21" y="174"/>
                  </a:cubicBezTo>
                  <a:cubicBezTo>
                    <a:pt x="21" y="176"/>
                    <a:pt x="22" y="177"/>
                    <a:pt x="23" y="177"/>
                  </a:cubicBezTo>
                  <a:cubicBezTo>
                    <a:pt x="55" y="177"/>
                    <a:pt x="55" y="177"/>
                    <a:pt x="55" y="177"/>
                  </a:cubicBezTo>
                  <a:cubicBezTo>
                    <a:pt x="56" y="177"/>
                    <a:pt x="57" y="176"/>
                    <a:pt x="58" y="174"/>
                  </a:cubicBezTo>
                  <a:cubicBezTo>
                    <a:pt x="65" y="96"/>
                    <a:pt x="65" y="96"/>
                    <a:pt x="65" y="96"/>
                  </a:cubicBezTo>
                  <a:cubicBezTo>
                    <a:pt x="73" y="95"/>
                    <a:pt x="79" y="89"/>
                    <a:pt x="79" y="82"/>
                  </a:cubicBezTo>
                  <a:cubicBezTo>
                    <a:pt x="79" y="21"/>
                    <a:pt x="79" y="21"/>
                    <a:pt x="79" y="21"/>
                  </a:cubicBezTo>
                  <a:cubicBezTo>
                    <a:pt x="79" y="12"/>
                    <a:pt x="75" y="8"/>
                    <a:pt x="68" y="5"/>
                  </a:cubicBezTo>
                  <a:moveTo>
                    <a:pt x="73" y="82"/>
                  </a:moveTo>
                  <a:cubicBezTo>
                    <a:pt x="73" y="86"/>
                    <a:pt x="70" y="89"/>
                    <a:pt x="65" y="90"/>
                  </a:cubicBezTo>
                  <a:cubicBezTo>
                    <a:pt x="65" y="34"/>
                    <a:pt x="65" y="34"/>
                    <a:pt x="65" y="34"/>
                  </a:cubicBezTo>
                  <a:cubicBezTo>
                    <a:pt x="65" y="33"/>
                    <a:pt x="64" y="32"/>
                    <a:pt x="63" y="32"/>
                  </a:cubicBezTo>
                  <a:cubicBezTo>
                    <a:pt x="61" y="32"/>
                    <a:pt x="60" y="33"/>
                    <a:pt x="60" y="34"/>
                  </a:cubicBezTo>
                  <a:cubicBezTo>
                    <a:pt x="60" y="93"/>
                    <a:pt x="60" y="93"/>
                    <a:pt x="60" y="93"/>
                  </a:cubicBezTo>
                  <a:cubicBezTo>
                    <a:pt x="60" y="93"/>
                    <a:pt x="52" y="171"/>
                    <a:pt x="52" y="171"/>
                  </a:cubicBezTo>
                  <a:cubicBezTo>
                    <a:pt x="42" y="171"/>
                    <a:pt x="42" y="171"/>
                    <a:pt x="42" y="171"/>
                  </a:cubicBezTo>
                  <a:cubicBezTo>
                    <a:pt x="42" y="99"/>
                    <a:pt x="42" y="99"/>
                    <a:pt x="42" y="99"/>
                  </a:cubicBezTo>
                  <a:cubicBezTo>
                    <a:pt x="42" y="98"/>
                    <a:pt x="41" y="96"/>
                    <a:pt x="39" y="96"/>
                  </a:cubicBezTo>
                  <a:cubicBezTo>
                    <a:pt x="37" y="96"/>
                    <a:pt x="36" y="98"/>
                    <a:pt x="36" y="99"/>
                  </a:cubicBezTo>
                  <a:cubicBezTo>
                    <a:pt x="36" y="171"/>
                    <a:pt x="36" y="171"/>
                    <a:pt x="36" y="171"/>
                  </a:cubicBezTo>
                  <a:cubicBezTo>
                    <a:pt x="26" y="171"/>
                    <a:pt x="26" y="171"/>
                    <a:pt x="26" y="171"/>
                  </a:cubicBezTo>
                  <a:cubicBezTo>
                    <a:pt x="18" y="92"/>
                    <a:pt x="18" y="92"/>
                    <a:pt x="18" y="92"/>
                  </a:cubicBezTo>
                  <a:cubicBezTo>
                    <a:pt x="18" y="35"/>
                    <a:pt x="18" y="35"/>
                    <a:pt x="18" y="35"/>
                  </a:cubicBezTo>
                  <a:cubicBezTo>
                    <a:pt x="18" y="33"/>
                    <a:pt x="17" y="32"/>
                    <a:pt x="16" y="32"/>
                  </a:cubicBezTo>
                  <a:cubicBezTo>
                    <a:pt x="14" y="32"/>
                    <a:pt x="13" y="33"/>
                    <a:pt x="13" y="35"/>
                  </a:cubicBezTo>
                  <a:cubicBezTo>
                    <a:pt x="13" y="90"/>
                    <a:pt x="13" y="90"/>
                    <a:pt x="13" y="90"/>
                  </a:cubicBezTo>
                  <a:cubicBezTo>
                    <a:pt x="8" y="89"/>
                    <a:pt x="5" y="86"/>
                    <a:pt x="5" y="82"/>
                  </a:cubicBezTo>
                  <a:cubicBezTo>
                    <a:pt x="5" y="21"/>
                    <a:pt x="5" y="21"/>
                    <a:pt x="5" y="21"/>
                  </a:cubicBezTo>
                  <a:cubicBezTo>
                    <a:pt x="5" y="15"/>
                    <a:pt x="7" y="12"/>
                    <a:pt x="12" y="11"/>
                  </a:cubicBezTo>
                  <a:cubicBezTo>
                    <a:pt x="17" y="9"/>
                    <a:pt x="23" y="7"/>
                    <a:pt x="27" y="6"/>
                  </a:cubicBezTo>
                  <a:cubicBezTo>
                    <a:pt x="37" y="26"/>
                    <a:pt x="37" y="26"/>
                    <a:pt x="37" y="26"/>
                  </a:cubicBezTo>
                  <a:cubicBezTo>
                    <a:pt x="37" y="27"/>
                    <a:pt x="38" y="27"/>
                    <a:pt x="39" y="27"/>
                  </a:cubicBezTo>
                  <a:cubicBezTo>
                    <a:pt x="40" y="27"/>
                    <a:pt x="41" y="27"/>
                    <a:pt x="42" y="26"/>
                  </a:cubicBezTo>
                  <a:cubicBezTo>
                    <a:pt x="51" y="6"/>
                    <a:pt x="51" y="6"/>
                    <a:pt x="51" y="6"/>
                  </a:cubicBezTo>
                  <a:cubicBezTo>
                    <a:pt x="55" y="7"/>
                    <a:pt x="61" y="9"/>
                    <a:pt x="66" y="11"/>
                  </a:cubicBezTo>
                  <a:cubicBezTo>
                    <a:pt x="71" y="12"/>
                    <a:pt x="73" y="15"/>
                    <a:pt x="73" y="21"/>
                  </a:cubicBezTo>
                  <a:lnTo>
                    <a:pt x="73" y="82"/>
                  </a:ln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sp>
          <p:nvSpPr>
            <p:cNvPr id="48" name="Freeform 69"/>
            <p:cNvSpPr>
              <a:spLocks/>
            </p:cNvSpPr>
            <p:nvPr/>
          </p:nvSpPr>
          <p:spPr bwMode="auto">
            <a:xfrm>
              <a:off x="5971494" y="3314157"/>
              <a:ext cx="15413" cy="18304"/>
            </a:xfrm>
            <a:custGeom>
              <a:avLst/>
              <a:gdLst>
                <a:gd name="T0" fmla="*/ 5 w 7"/>
                <a:gd name="T1" fmla="*/ 7 h 8"/>
                <a:gd name="T2" fmla="*/ 7 w 7"/>
                <a:gd name="T3" fmla="*/ 2 h 8"/>
                <a:gd name="T4" fmla="*/ 0 w 7"/>
                <a:gd name="T5" fmla="*/ 2 h 8"/>
                <a:gd name="T6" fmla="*/ 2 w 7"/>
                <a:gd name="T7" fmla="*/ 7 h 8"/>
                <a:gd name="T8" fmla="*/ 5 w 7"/>
                <a:gd name="T9" fmla="*/ 7 h 8"/>
              </a:gdLst>
              <a:ahLst/>
              <a:cxnLst>
                <a:cxn ang="0">
                  <a:pos x="T0" y="T1"/>
                </a:cxn>
                <a:cxn ang="0">
                  <a:pos x="T2" y="T3"/>
                </a:cxn>
                <a:cxn ang="0">
                  <a:pos x="T4" y="T5"/>
                </a:cxn>
                <a:cxn ang="0">
                  <a:pos x="T6" y="T7"/>
                </a:cxn>
                <a:cxn ang="0">
                  <a:pos x="T8" y="T9"/>
                </a:cxn>
              </a:cxnLst>
              <a:rect l="0" t="0" r="r" b="b"/>
              <a:pathLst>
                <a:path w="7" h="8">
                  <a:moveTo>
                    <a:pt x="5" y="7"/>
                  </a:moveTo>
                  <a:cubicBezTo>
                    <a:pt x="6" y="6"/>
                    <a:pt x="7" y="3"/>
                    <a:pt x="7" y="2"/>
                  </a:cubicBezTo>
                  <a:cubicBezTo>
                    <a:pt x="7" y="0"/>
                    <a:pt x="0" y="0"/>
                    <a:pt x="0" y="2"/>
                  </a:cubicBezTo>
                  <a:cubicBezTo>
                    <a:pt x="0" y="3"/>
                    <a:pt x="1" y="6"/>
                    <a:pt x="2" y="7"/>
                  </a:cubicBezTo>
                  <a:cubicBezTo>
                    <a:pt x="2" y="8"/>
                    <a:pt x="5" y="8"/>
                    <a:pt x="5" y="7"/>
                  </a:cubicBezTo>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sp>
          <p:nvSpPr>
            <p:cNvPr id="50" name="Freeform 70"/>
            <p:cNvSpPr>
              <a:spLocks noEditPoints="1"/>
            </p:cNvSpPr>
            <p:nvPr/>
          </p:nvSpPr>
          <p:spPr bwMode="auto">
            <a:xfrm>
              <a:off x="5928145" y="3200484"/>
              <a:ext cx="97297" cy="108856"/>
            </a:xfrm>
            <a:custGeom>
              <a:avLst/>
              <a:gdLst>
                <a:gd name="T0" fmla="*/ 22 w 43"/>
                <a:gd name="T1" fmla="*/ 0 h 48"/>
                <a:gd name="T2" fmla="*/ 1 w 43"/>
                <a:gd name="T3" fmla="*/ 20 h 48"/>
                <a:gd name="T4" fmla="*/ 2 w 43"/>
                <a:gd name="T5" fmla="*/ 25 h 48"/>
                <a:gd name="T6" fmla="*/ 2 w 43"/>
                <a:gd name="T7" fmla="*/ 28 h 48"/>
                <a:gd name="T8" fmla="*/ 22 w 43"/>
                <a:gd name="T9" fmla="*/ 48 h 48"/>
                <a:gd name="T10" fmla="*/ 42 w 43"/>
                <a:gd name="T11" fmla="*/ 28 h 48"/>
                <a:gd name="T12" fmla="*/ 41 w 43"/>
                <a:gd name="T13" fmla="*/ 24 h 48"/>
                <a:gd name="T14" fmla="*/ 42 w 43"/>
                <a:gd name="T15" fmla="*/ 20 h 48"/>
                <a:gd name="T16" fmla="*/ 22 w 43"/>
                <a:gd name="T17" fmla="*/ 0 h 48"/>
                <a:gd name="T18" fmla="*/ 22 w 43"/>
                <a:gd name="T19" fmla="*/ 42 h 48"/>
                <a:gd name="T20" fmla="*/ 8 w 43"/>
                <a:gd name="T21" fmla="*/ 28 h 48"/>
                <a:gd name="T22" fmla="*/ 12 w 43"/>
                <a:gd name="T23" fmla="*/ 19 h 48"/>
                <a:gd name="T24" fmla="*/ 12 w 43"/>
                <a:gd name="T25" fmla="*/ 19 h 48"/>
                <a:gd name="T26" fmla="*/ 22 w 43"/>
                <a:gd name="T27" fmla="*/ 21 h 48"/>
                <a:gd name="T28" fmla="*/ 31 w 43"/>
                <a:gd name="T29" fmla="*/ 19 h 48"/>
                <a:gd name="T30" fmla="*/ 32 w 43"/>
                <a:gd name="T31" fmla="*/ 18 h 48"/>
                <a:gd name="T32" fmla="*/ 36 w 43"/>
                <a:gd name="T33" fmla="*/ 28 h 48"/>
                <a:gd name="T34" fmla="*/ 22 w 43"/>
                <a:gd name="T35"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8">
                  <a:moveTo>
                    <a:pt x="22" y="0"/>
                  </a:moveTo>
                  <a:cubicBezTo>
                    <a:pt x="7" y="0"/>
                    <a:pt x="0" y="7"/>
                    <a:pt x="1" y="20"/>
                  </a:cubicBezTo>
                  <a:cubicBezTo>
                    <a:pt x="2" y="25"/>
                    <a:pt x="2" y="25"/>
                    <a:pt x="2" y="25"/>
                  </a:cubicBezTo>
                  <a:cubicBezTo>
                    <a:pt x="2" y="26"/>
                    <a:pt x="2" y="27"/>
                    <a:pt x="2" y="28"/>
                  </a:cubicBezTo>
                  <a:cubicBezTo>
                    <a:pt x="2" y="39"/>
                    <a:pt x="11" y="48"/>
                    <a:pt x="22" y="48"/>
                  </a:cubicBezTo>
                  <a:cubicBezTo>
                    <a:pt x="33" y="48"/>
                    <a:pt x="42" y="39"/>
                    <a:pt x="42" y="28"/>
                  </a:cubicBezTo>
                  <a:cubicBezTo>
                    <a:pt x="42" y="26"/>
                    <a:pt x="42" y="25"/>
                    <a:pt x="41" y="24"/>
                  </a:cubicBezTo>
                  <a:cubicBezTo>
                    <a:pt x="42" y="20"/>
                    <a:pt x="42" y="20"/>
                    <a:pt x="42" y="20"/>
                  </a:cubicBezTo>
                  <a:cubicBezTo>
                    <a:pt x="43" y="7"/>
                    <a:pt x="37" y="0"/>
                    <a:pt x="22" y="0"/>
                  </a:cubicBezTo>
                  <a:moveTo>
                    <a:pt x="22" y="42"/>
                  </a:moveTo>
                  <a:cubicBezTo>
                    <a:pt x="15" y="42"/>
                    <a:pt x="8" y="36"/>
                    <a:pt x="8" y="28"/>
                  </a:cubicBezTo>
                  <a:cubicBezTo>
                    <a:pt x="8" y="24"/>
                    <a:pt x="10" y="21"/>
                    <a:pt x="12" y="19"/>
                  </a:cubicBezTo>
                  <a:cubicBezTo>
                    <a:pt x="12" y="19"/>
                    <a:pt x="12" y="19"/>
                    <a:pt x="12" y="19"/>
                  </a:cubicBezTo>
                  <a:cubicBezTo>
                    <a:pt x="15" y="20"/>
                    <a:pt x="19" y="21"/>
                    <a:pt x="22" y="21"/>
                  </a:cubicBezTo>
                  <a:cubicBezTo>
                    <a:pt x="25" y="21"/>
                    <a:pt x="28" y="20"/>
                    <a:pt x="31" y="19"/>
                  </a:cubicBezTo>
                  <a:cubicBezTo>
                    <a:pt x="32" y="19"/>
                    <a:pt x="32" y="19"/>
                    <a:pt x="32" y="18"/>
                  </a:cubicBezTo>
                  <a:cubicBezTo>
                    <a:pt x="34" y="21"/>
                    <a:pt x="36" y="24"/>
                    <a:pt x="36" y="28"/>
                  </a:cubicBezTo>
                  <a:cubicBezTo>
                    <a:pt x="36" y="36"/>
                    <a:pt x="30" y="42"/>
                    <a:pt x="22" y="42"/>
                  </a:cubicBezTo>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27"/>
              <a:endParaRPr lang="en-US" sz="2933" dirty="0">
                <a:solidFill>
                  <a:prstClr val="white"/>
                </a:solidFill>
              </a:endParaRPr>
            </a:p>
          </p:txBody>
        </p:sp>
        <p:sp>
          <p:nvSpPr>
            <p:cNvPr id="51" name="Freeform 132"/>
            <p:cNvSpPr>
              <a:spLocks noEditPoints="1"/>
            </p:cNvSpPr>
            <p:nvPr/>
          </p:nvSpPr>
          <p:spPr bwMode="auto">
            <a:xfrm rot="16200000">
              <a:off x="6116726" y="3391819"/>
              <a:ext cx="135871" cy="182566"/>
            </a:xfrm>
            <a:custGeom>
              <a:avLst/>
              <a:gdLst>
                <a:gd name="T0" fmla="*/ 149 w 164"/>
                <a:gd name="T1" fmla="*/ 220 h 220"/>
                <a:gd name="T2" fmla="*/ 14 w 164"/>
                <a:gd name="T3" fmla="*/ 220 h 220"/>
                <a:gd name="T4" fmla="*/ 0 w 164"/>
                <a:gd name="T5" fmla="*/ 206 h 220"/>
                <a:gd name="T6" fmla="*/ 0 w 164"/>
                <a:gd name="T7" fmla="*/ 14 h 220"/>
                <a:gd name="T8" fmla="*/ 14 w 164"/>
                <a:gd name="T9" fmla="*/ 0 h 220"/>
                <a:gd name="T10" fmla="*/ 149 w 164"/>
                <a:gd name="T11" fmla="*/ 0 h 220"/>
                <a:gd name="T12" fmla="*/ 164 w 164"/>
                <a:gd name="T13" fmla="*/ 14 h 220"/>
                <a:gd name="T14" fmla="*/ 164 w 164"/>
                <a:gd name="T15" fmla="*/ 206 h 220"/>
                <a:gd name="T16" fmla="*/ 149 w 164"/>
                <a:gd name="T17" fmla="*/ 220 h 220"/>
                <a:gd name="T18" fmla="*/ 14 w 164"/>
                <a:gd name="T19" fmla="*/ 10 h 220"/>
                <a:gd name="T20" fmla="*/ 10 w 164"/>
                <a:gd name="T21" fmla="*/ 14 h 220"/>
                <a:gd name="T22" fmla="*/ 10 w 164"/>
                <a:gd name="T23" fmla="*/ 192 h 220"/>
                <a:gd name="T24" fmla="*/ 14 w 164"/>
                <a:gd name="T25" fmla="*/ 196 h 220"/>
                <a:gd name="T26" fmla="*/ 149 w 164"/>
                <a:gd name="T27" fmla="*/ 196 h 220"/>
                <a:gd name="T28" fmla="*/ 153 w 164"/>
                <a:gd name="T29" fmla="*/ 192 h 220"/>
                <a:gd name="T30" fmla="*/ 153 w 164"/>
                <a:gd name="T31" fmla="*/ 14 h 220"/>
                <a:gd name="T32" fmla="*/ 149 w 164"/>
                <a:gd name="T33" fmla="*/ 10 h 220"/>
                <a:gd name="T34" fmla="*/ 14 w 164"/>
                <a:gd name="T35" fmla="*/ 10 h 220"/>
                <a:gd name="T36" fmla="*/ 148 w 164"/>
                <a:gd name="T37" fmla="*/ 203 h 220"/>
                <a:gd name="T38" fmla="*/ 143 w 164"/>
                <a:gd name="T39" fmla="*/ 208 h 220"/>
                <a:gd name="T40" fmla="*/ 148 w 164"/>
                <a:gd name="T41" fmla="*/ 213 h 220"/>
                <a:gd name="T42" fmla="*/ 153 w 164"/>
                <a:gd name="T43" fmla="*/ 208 h 220"/>
                <a:gd name="T44" fmla="*/ 148 w 164"/>
                <a:gd name="T45"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220">
                  <a:moveTo>
                    <a:pt x="149" y="220"/>
                  </a:moveTo>
                  <a:cubicBezTo>
                    <a:pt x="14" y="220"/>
                    <a:pt x="14" y="220"/>
                    <a:pt x="14" y="220"/>
                  </a:cubicBezTo>
                  <a:cubicBezTo>
                    <a:pt x="6" y="220"/>
                    <a:pt x="0" y="214"/>
                    <a:pt x="0" y="206"/>
                  </a:cubicBezTo>
                  <a:cubicBezTo>
                    <a:pt x="0" y="14"/>
                    <a:pt x="0" y="14"/>
                    <a:pt x="0" y="14"/>
                  </a:cubicBezTo>
                  <a:cubicBezTo>
                    <a:pt x="0" y="7"/>
                    <a:pt x="6" y="0"/>
                    <a:pt x="14" y="0"/>
                  </a:cubicBezTo>
                  <a:cubicBezTo>
                    <a:pt x="149" y="0"/>
                    <a:pt x="149" y="0"/>
                    <a:pt x="149" y="0"/>
                  </a:cubicBezTo>
                  <a:cubicBezTo>
                    <a:pt x="157" y="0"/>
                    <a:pt x="164" y="7"/>
                    <a:pt x="164" y="14"/>
                  </a:cubicBezTo>
                  <a:cubicBezTo>
                    <a:pt x="164" y="206"/>
                    <a:pt x="164" y="206"/>
                    <a:pt x="164" y="206"/>
                  </a:cubicBezTo>
                  <a:cubicBezTo>
                    <a:pt x="164" y="214"/>
                    <a:pt x="157" y="220"/>
                    <a:pt x="149" y="220"/>
                  </a:cubicBezTo>
                  <a:moveTo>
                    <a:pt x="14" y="10"/>
                  </a:moveTo>
                  <a:cubicBezTo>
                    <a:pt x="12" y="10"/>
                    <a:pt x="10" y="12"/>
                    <a:pt x="10" y="14"/>
                  </a:cubicBezTo>
                  <a:cubicBezTo>
                    <a:pt x="10" y="192"/>
                    <a:pt x="10" y="192"/>
                    <a:pt x="10" y="192"/>
                  </a:cubicBezTo>
                  <a:cubicBezTo>
                    <a:pt x="10" y="195"/>
                    <a:pt x="12" y="196"/>
                    <a:pt x="14" y="196"/>
                  </a:cubicBezTo>
                  <a:cubicBezTo>
                    <a:pt x="149" y="196"/>
                    <a:pt x="149" y="196"/>
                    <a:pt x="149" y="196"/>
                  </a:cubicBezTo>
                  <a:cubicBezTo>
                    <a:pt x="152" y="196"/>
                    <a:pt x="153" y="195"/>
                    <a:pt x="153" y="192"/>
                  </a:cubicBezTo>
                  <a:cubicBezTo>
                    <a:pt x="153" y="14"/>
                    <a:pt x="153" y="14"/>
                    <a:pt x="153" y="14"/>
                  </a:cubicBezTo>
                  <a:cubicBezTo>
                    <a:pt x="153" y="12"/>
                    <a:pt x="152" y="10"/>
                    <a:pt x="149" y="10"/>
                  </a:cubicBezTo>
                  <a:lnTo>
                    <a:pt x="14" y="10"/>
                  </a:lnTo>
                  <a:close/>
                  <a:moveTo>
                    <a:pt x="148" y="203"/>
                  </a:moveTo>
                  <a:cubicBezTo>
                    <a:pt x="145" y="203"/>
                    <a:pt x="143" y="205"/>
                    <a:pt x="143" y="208"/>
                  </a:cubicBezTo>
                  <a:cubicBezTo>
                    <a:pt x="143" y="211"/>
                    <a:pt x="145" y="213"/>
                    <a:pt x="148" y="213"/>
                  </a:cubicBezTo>
                  <a:cubicBezTo>
                    <a:pt x="151" y="213"/>
                    <a:pt x="153" y="211"/>
                    <a:pt x="153" y="208"/>
                  </a:cubicBezTo>
                  <a:cubicBezTo>
                    <a:pt x="153" y="205"/>
                    <a:pt x="151" y="203"/>
                    <a:pt x="148" y="203"/>
                  </a:cubicBezTo>
                </a:path>
              </a:pathLst>
            </a:custGeom>
            <a:grpFill/>
            <a:ln>
              <a:solidFill>
                <a:schemeClr val="tx1"/>
              </a:solidFill>
            </a:ln>
            <a:extLst/>
          </p:spPr>
          <p:txBody>
            <a:bodyPr vert="horz" wrap="square" lIns="121920" tIns="60960" rIns="121920" bIns="60960" numCol="1" anchor="t" anchorCtr="0" compatLnSpc="1">
              <a:prstTxWarp prst="textNoShape">
                <a:avLst/>
              </a:prstTxWarp>
            </a:bodyPr>
            <a:lstStyle/>
            <a:p>
              <a:pPr defTabSz="609576">
                <a:defRPr/>
              </a:pPr>
              <a:endParaRPr lang="en-US" sz="2400" kern="0" dirty="0">
                <a:solidFill>
                  <a:prstClr val="black"/>
                </a:solidFill>
              </a:endParaRPr>
            </a:p>
          </p:txBody>
        </p:sp>
        <p:pic>
          <p:nvPicPr>
            <p:cNvPr id="52" name="Picture 5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rot="19967427" flipH="1">
              <a:off x="5516529" y="3376106"/>
              <a:ext cx="169917" cy="169917"/>
            </a:xfrm>
            <a:prstGeom prst="rect">
              <a:avLst/>
            </a:prstGeom>
            <a:grpFill/>
            <a:ln>
              <a:solidFill>
                <a:schemeClr val="tx1"/>
              </a:solidFill>
            </a:ln>
          </p:spPr>
        </p:pic>
      </p:grpSp>
      <p:sp>
        <p:nvSpPr>
          <p:cNvPr id="2" name="TextBox 1"/>
          <p:cNvSpPr txBox="1"/>
          <p:nvPr/>
        </p:nvSpPr>
        <p:spPr>
          <a:xfrm>
            <a:off x="862460" y="1040038"/>
            <a:ext cx="3262432" cy="523220"/>
          </a:xfrm>
          <a:prstGeom prst="rect">
            <a:avLst/>
          </a:prstGeom>
          <a:noFill/>
        </p:spPr>
        <p:txBody>
          <a:bodyPr wrap="none" rtlCol="0">
            <a:spAutoFit/>
          </a:bodyPr>
          <a:lstStyle/>
          <a:p>
            <a:r>
              <a:rPr lang="en-US" sz="2800" dirty="0" smtClean="0">
                <a:latin typeface="+mn-lt"/>
              </a:rPr>
              <a:t>Asset Optimization</a:t>
            </a:r>
          </a:p>
        </p:txBody>
      </p:sp>
      <p:sp>
        <p:nvSpPr>
          <p:cNvPr id="54" name="TextBox 53"/>
          <p:cNvSpPr txBox="1"/>
          <p:nvPr/>
        </p:nvSpPr>
        <p:spPr>
          <a:xfrm>
            <a:off x="4338175" y="1063738"/>
            <a:ext cx="3666388" cy="523220"/>
          </a:xfrm>
          <a:prstGeom prst="rect">
            <a:avLst/>
          </a:prstGeom>
          <a:noFill/>
        </p:spPr>
        <p:txBody>
          <a:bodyPr wrap="none" rtlCol="0">
            <a:spAutoFit/>
          </a:bodyPr>
          <a:lstStyle/>
          <a:p>
            <a:r>
              <a:rPr lang="en-US" sz="2800" dirty="0" smtClean="0">
                <a:latin typeface="+mn-lt"/>
              </a:rPr>
              <a:t>Product Optimization</a:t>
            </a:r>
          </a:p>
        </p:txBody>
      </p:sp>
      <p:sp>
        <p:nvSpPr>
          <p:cNvPr id="55" name="TextBox 54"/>
          <p:cNvSpPr txBox="1"/>
          <p:nvPr/>
        </p:nvSpPr>
        <p:spPr>
          <a:xfrm>
            <a:off x="8220085" y="1074434"/>
            <a:ext cx="3579826" cy="523220"/>
          </a:xfrm>
          <a:prstGeom prst="rect">
            <a:avLst/>
          </a:prstGeom>
          <a:noFill/>
        </p:spPr>
        <p:txBody>
          <a:bodyPr wrap="none" rtlCol="0">
            <a:spAutoFit/>
          </a:bodyPr>
          <a:lstStyle/>
          <a:p>
            <a:r>
              <a:rPr lang="en-US" sz="2800" dirty="0" smtClean="0">
                <a:latin typeface="+mn-lt"/>
              </a:rPr>
              <a:t>Worker Optimization</a:t>
            </a:r>
          </a:p>
        </p:txBody>
      </p:sp>
    </p:spTree>
    <p:extLst>
      <p:ext uri="{BB962C8B-B14F-4D97-AF65-F5344CB8AC3E}">
        <p14:creationId xmlns:p14="http://schemas.microsoft.com/office/powerpoint/2010/main" val="3615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Germany </a:t>
            </a:r>
            <a:r>
              <a:rPr lang="en-US" sz="5400" dirty="0" smtClean="0"/>
              <a:t>Pioneers in Industry 4.0</a:t>
            </a:r>
            <a:endParaRPr lang="en-US" sz="5400"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15</a:t>
            </a:fld>
            <a:endParaRPr lang="en-US" dirty="0"/>
          </a:p>
        </p:txBody>
      </p:sp>
      <p:sp>
        <p:nvSpPr>
          <p:cNvPr id="5" name="Rectangle 4"/>
          <p:cNvSpPr/>
          <p:nvPr/>
        </p:nvSpPr>
        <p:spPr>
          <a:xfrm>
            <a:off x="1850571" y="3105835"/>
            <a:ext cx="7293429" cy="369332"/>
          </a:xfrm>
          <a:prstGeom prst="rect">
            <a:avLst/>
          </a:prstGeom>
        </p:spPr>
        <p:txBody>
          <a:bodyPr wrap="square">
            <a:spAutoFit/>
          </a:bodyPr>
          <a:lstStyle/>
          <a:p>
            <a:r>
              <a:rPr lang="en-US" dirty="0"/>
              <a:t>https://www.youtube.com/watch?v=Y990kaGbJD0&amp;t=220s</a:t>
            </a:r>
          </a:p>
        </p:txBody>
      </p:sp>
    </p:spTree>
    <p:extLst>
      <p:ext uri="{BB962C8B-B14F-4D97-AF65-F5344CB8AC3E}">
        <p14:creationId xmlns:p14="http://schemas.microsoft.com/office/powerpoint/2010/main" val="406617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16</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86630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505608362"/>
              </p:ext>
            </p:extLst>
          </p:nvPr>
        </p:nvGraphicFramePr>
        <p:xfrm>
          <a:off x="471488" y="1233489"/>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199292333"/>
              </p:ext>
            </p:extLst>
          </p:nvPr>
        </p:nvGraphicFramePr>
        <p:xfrm>
          <a:off x="471488" y="2286001"/>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862074259"/>
              </p:ext>
            </p:extLst>
          </p:nvPr>
        </p:nvGraphicFramePr>
        <p:xfrm>
          <a:off x="2338388" y="2286001"/>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1615171791"/>
              </p:ext>
            </p:extLst>
          </p:nvPr>
        </p:nvGraphicFramePr>
        <p:xfrm>
          <a:off x="3810000" y="2286001"/>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4070658606"/>
              </p:ext>
            </p:extLst>
          </p:nvPr>
        </p:nvGraphicFramePr>
        <p:xfrm>
          <a:off x="5497033" y="2286001"/>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1823791451"/>
              </p:ext>
            </p:extLst>
          </p:nvPr>
        </p:nvGraphicFramePr>
        <p:xfrm>
          <a:off x="6894512" y="2286001"/>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1977354571"/>
              </p:ext>
            </p:extLst>
          </p:nvPr>
        </p:nvGraphicFramePr>
        <p:xfrm>
          <a:off x="8373832" y="2297351"/>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643969201"/>
              </p:ext>
            </p:extLst>
          </p:nvPr>
        </p:nvGraphicFramePr>
        <p:xfrm>
          <a:off x="9929351" y="2297351"/>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
        <p:nvSpPr>
          <p:cNvPr id="5" name="Rectangle 4"/>
          <p:cNvSpPr/>
          <p:nvPr/>
        </p:nvSpPr>
        <p:spPr>
          <a:xfrm>
            <a:off x="697831" y="3105835"/>
            <a:ext cx="10804357" cy="646331"/>
          </a:xfrm>
          <a:prstGeom prst="rect">
            <a:avLst/>
          </a:prstGeom>
        </p:spPr>
        <p:txBody>
          <a:bodyPr wrap="square">
            <a:spAutoFit/>
          </a:bodyPr>
          <a:lstStyle/>
          <a:p>
            <a:r>
              <a:rPr lang="en-US" dirty="0" smtClean="0"/>
              <a:t>Intel Industrial </a:t>
            </a:r>
            <a:r>
              <a:rPr lang="en-US" dirty="0" err="1" smtClean="0"/>
              <a:t>IoT</a:t>
            </a:r>
            <a:r>
              <a:rPr lang="en-US" dirty="0" smtClean="0"/>
              <a:t> Overview Video</a:t>
            </a:r>
          </a:p>
          <a:p>
            <a:r>
              <a:rPr lang="en-US" dirty="0" smtClean="0"/>
              <a:t>https</a:t>
            </a:r>
            <a:r>
              <a:rPr lang="en-US" dirty="0"/>
              <a:t>://www.intel.com/content/www/us/en/industrial-automation/industrial-vision-video.html</a:t>
            </a:r>
          </a:p>
        </p:txBody>
      </p:sp>
      <p:sp>
        <p:nvSpPr>
          <p:cNvPr id="6" name="Rectangle 5"/>
          <p:cNvSpPr/>
          <p:nvPr/>
        </p:nvSpPr>
        <p:spPr>
          <a:xfrm>
            <a:off x="697831" y="1882785"/>
            <a:ext cx="8562976" cy="646331"/>
          </a:xfrm>
          <a:prstGeom prst="rect">
            <a:avLst/>
          </a:prstGeom>
        </p:spPr>
        <p:txBody>
          <a:bodyPr wrap="square">
            <a:spAutoFit/>
          </a:bodyPr>
          <a:lstStyle/>
          <a:p>
            <a:r>
              <a:rPr lang="en-US" dirty="0" smtClean="0"/>
              <a:t>Intel is Inventing the Industrial Internet of Things – Trailer</a:t>
            </a:r>
          </a:p>
          <a:p>
            <a:r>
              <a:rPr lang="en-US" dirty="0" smtClean="0"/>
              <a:t>https</a:t>
            </a:r>
            <a:r>
              <a:rPr lang="en-US" dirty="0"/>
              <a:t>://www.intel.com/content/www/us/en/industrial-automation/overview.html</a:t>
            </a:r>
          </a:p>
        </p:txBody>
      </p:sp>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Poll</a:t>
            </a:r>
            <a:endParaRPr lang="en-US" dirty="0"/>
          </a:p>
        </p:txBody>
      </p:sp>
      <p:sp>
        <p:nvSpPr>
          <p:cNvPr id="3" name="Text Placeholder 2"/>
          <p:cNvSpPr>
            <a:spLocks noGrp="1"/>
          </p:cNvSpPr>
          <p:nvPr>
            <p:ph type="body" sz="quarter" idx="11"/>
          </p:nvPr>
        </p:nvSpPr>
        <p:spPr>
          <a:xfrm>
            <a:off x="388937" y="2764006"/>
            <a:ext cx="10486936" cy="2862322"/>
          </a:xfrm>
        </p:spPr>
        <p:txBody>
          <a:bodyPr/>
          <a:lstStyle/>
          <a:p>
            <a:r>
              <a:rPr lang="en-US" dirty="0" smtClean="0"/>
              <a:t>No visibility</a:t>
            </a:r>
          </a:p>
          <a:p>
            <a:r>
              <a:rPr lang="en-US" dirty="0" smtClean="0"/>
              <a:t>Limited to a single location</a:t>
            </a:r>
          </a:p>
          <a:p>
            <a:r>
              <a:rPr lang="en-US" dirty="0" smtClean="0"/>
              <a:t>Limited to personal operational dashboard</a:t>
            </a:r>
          </a:p>
          <a:p>
            <a:r>
              <a:rPr lang="en-US" dirty="0" smtClean="0"/>
              <a:t>Have access to instant real-time status of every product</a:t>
            </a:r>
            <a:endParaRPr lang="en-US" dirty="0"/>
          </a:p>
          <a:p>
            <a:endParaRPr lang="en-US" dirty="0"/>
          </a:p>
        </p:txBody>
      </p:sp>
      <p:sp>
        <p:nvSpPr>
          <p:cNvPr id="4" name="Slide Number Placeholder 3"/>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20</a:t>
            </a:fld>
            <a:endParaRPr lang="en-US" dirty="0"/>
          </a:p>
        </p:txBody>
      </p:sp>
      <p:sp>
        <p:nvSpPr>
          <p:cNvPr id="6" name="Text Placeholder 5"/>
          <p:cNvSpPr>
            <a:spLocks noGrp="1"/>
          </p:cNvSpPr>
          <p:nvPr>
            <p:ph type="body" sz="quarter" idx="13"/>
          </p:nvPr>
        </p:nvSpPr>
        <p:spPr>
          <a:xfrm>
            <a:off x="466218" y="1340012"/>
            <a:ext cx="11331575" cy="2205621"/>
          </a:xfrm>
        </p:spPr>
        <p:txBody>
          <a:bodyPr/>
          <a:lstStyle/>
          <a:p>
            <a:r>
              <a:rPr lang="en-US" sz="3200" dirty="0" smtClean="0">
                <a:latin typeface="Intel Clear Light" panose="020B0404020203020204" pitchFamily="34" charset="0"/>
                <a:ea typeface="Intel Clear Light" panose="020B0404020203020204" pitchFamily="34" charset="0"/>
                <a:cs typeface="Intel Clear Light" panose="020B0404020203020204" pitchFamily="34" charset="0"/>
              </a:rPr>
              <a:t>How much visibility do you have into the real-time status of your company’s manufacturing process?</a:t>
            </a:r>
            <a:endParaRPr lang="en-US" sz="3200"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75535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POLL</a:t>
            </a:r>
            <a:endParaRPr lang="en-US" dirty="0"/>
          </a:p>
        </p:txBody>
      </p:sp>
      <p:sp>
        <p:nvSpPr>
          <p:cNvPr id="7" name="Text Placeholder 6"/>
          <p:cNvSpPr>
            <a:spLocks noGrp="1"/>
          </p:cNvSpPr>
          <p:nvPr>
            <p:ph type="body" sz="quarter" idx="11"/>
          </p:nvPr>
        </p:nvSpPr>
        <p:spPr>
          <a:xfrm>
            <a:off x="388936" y="2333623"/>
            <a:ext cx="10486936" cy="3970318"/>
          </a:xfrm>
        </p:spPr>
        <p:txBody>
          <a:bodyPr/>
          <a:lstStyle/>
          <a:p>
            <a:r>
              <a:rPr lang="en-US" dirty="0" smtClean="0"/>
              <a:t>Real-time monitoring of performance against a plan</a:t>
            </a:r>
          </a:p>
          <a:p>
            <a:r>
              <a:rPr lang="en-US" dirty="0" smtClean="0"/>
              <a:t>To identify manufacturing defects as they occur</a:t>
            </a:r>
          </a:p>
          <a:p>
            <a:r>
              <a:rPr lang="en-US" dirty="0" smtClean="0"/>
              <a:t>Identify areas for improvement</a:t>
            </a:r>
          </a:p>
          <a:p>
            <a:r>
              <a:rPr lang="en-US" dirty="0" smtClean="0"/>
              <a:t>To identify equipment problems as they occur</a:t>
            </a:r>
          </a:p>
          <a:p>
            <a:r>
              <a:rPr lang="en-US" dirty="0"/>
              <a:t>To inform and build automation systems</a:t>
            </a:r>
          </a:p>
          <a:p>
            <a:r>
              <a:rPr lang="en-US" dirty="0" smtClean="0"/>
              <a:t>To create better reporting and metrics</a:t>
            </a:r>
          </a:p>
          <a:p>
            <a:r>
              <a:rPr lang="en-US" dirty="0" smtClean="0"/>
              <a:t>To </a:t>
            </a:r>
            <a:r>
              <a:rPr lang="en-US" dirty="0"/>
              <a:t> identify problems </a:t>
            </a:r>
            <a:r>
              <a:rPr lang="en-US" dirty="0" smtClean="0"/>
              <a:t>before they occur</a:t>
            </a:r>
            <a:endParaRPr lang="en-US" dirty="0"/>
          </a:p>
        </p:txBody>
      </p:sp>
      <p:sp>
        <p:nvSpPr>
          <p:cNvPr id="4" name="Slide Number Placeholder 3"/>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8" name="Text Placeholder 7"/>
          <p:cNvSpPr>
            <a:spLocks noGrp="1"/>
          </p:cNvSpPr>
          <p:nvPr>
            <p:ph type="body" sz="quarter" idx="13"/>
          </p:nvPr>
        </p:nvSpPr>
        <p:spPr>
          <a:xfrm>
            <a:off x="388936" y="1222921"/>
            <a:ext cx="11331575" cy="1095375"/>
          </a:xfrm>
        </p:spPr>
        <p:txBody>
          <a:bodyPr/>
          <a:lstStyle/>
          <a:p>
            <a:r>
              <a:rPr lang="en-US" sz="3200" dirty="0">
                <a:latin typeface="Intel Clear Light" panose="020B0404020203020204" pitchFamily="34" charset="0"/>
                <a:ea typeface="Intel Clear Light" panose="020B0404020203020204" pitchFamily="34" charset="0"/>
                <a:cs typeface="Intel Clear Light" panose="020B0404020203020204" pitchFamily="34" charset="0"/>
              </a:rPr>
              <a:t>How is your company leveraging its visibility data? Select all that apply.</a:t>
            </a:r>
          </a:p>
        </p:txBody>
      </p:sp>
    </p:spTree>
    <p:extLst>
      <p:ext uri="{BB962C8B-B14F-4D97-AF65-F5344CB8AC3E}">
        <p14:creationId xmlns:p14="http://schemas.microsoft.com/office/powerpoint/2010/main" val="6955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30885"/>
            <a:ext cx="10972800" cy="674031"/>
          </a:xfrm>
        </p:spPr>
        <p:txBody>
          <a:bodyPr/>
          <a:lstStyle/>
          <a:p>
            <a:r>
              <a:rPr lang="en-US" sz="5400" dirty="0">
                <a:solidFill>
                  <a:srgbClr val="F3D54E">
                    <a:alpha val="90000"/>
                  </a:srgbClr>
                </a:solidFill>
              </a:rPr>
              <a:t>Security Solution </a:t>
            </a:r>
            <a:r>
              <a:rPr lang="en-US" sz="5400" dirty="0" smtClean="0">
                <a:solidFill>
                  <a:schemeClr val="tx1"/>
                </a:solidFill>
              </a:rPr>
              <a:t>Portfolio at a Glance</a:t>
            </a:r>
            <a:endParaRPr lang="en-US" sz="5400" dirty="0">
              <a:solidFill>
                <a:schemeClr val="tx1"/>
              </a:solidFill>
            </a:endParaRPr>
          </a:p>
        </p:txBody>
      </p:sp>
      <p:sp>
        <p:nvSpPr>
          <p:cNvPr id="41" name="Rectangle 40"/>
          <p:cNvSpPr/>
          <p:nvPr/>
        </p:nvSpPr>
        <p:spPr>
          <a:xfrm>
            <a:off x="198247" y="1936702"/>
            <a:ext cx="11721167" cy="557207"/>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normAutofit/>
          </a:bodyPr>
          <a:lstStyle/>
          <a:p>
            <a:pPr marL="1462907" lvl="1" algn="ctr" defTabSz="914340"/>
            <a:r>
              <a:rPr lang="en-US" sz="2800" b="1" dirty="0">
                <a:solidFill>
                  <a:prstClr val="white"/>
                </a:solidFill>
                <a:cs typeface="Intel Clear"/>
              </a:rPr>
              <a:t>IoT Security Portfolio </a:t>
            </a:r>
          </a:p>
        </p:txBody>
      </p:sp>
      <p:sp>
        <p:nvSpPr>
          <p:cNvPr id="44" name="Rounded Rectangle 43"/>
          <p:cNvSpPr/>
          <p:nvPr/>
        </p:nvSpPr>
        <p:spPr bwMode="auto">
          <a:xfrm>
            <a:off x="210005" y="1160292"/>
            <a:ext cx="11709408" cy="754203"/>
          </a:xfrm>
          <a:prstGeom prst="roundRect">
            <a:avLst>
              <a:gd name="adj" fmla="val 0"/>
            </a:avLst>
          </a:prstGeom>
          <a:solidFill>
            <a:schemeClr val="bg1">
              <a:lumMod val="85000"/>
            </a:schemeClr>
          </a:solidFill>
          <a:ln w="3175" cap="flat" cmpd="sng" algn="ctr">
            <a:noFill/>
            <a:prstDash val="solid"/>
            <a:round/>
            <a:headEnd type="none" w="sm" len="sm"/>
            <a:tailEnd type="none" w="sm" len="sm"/>
          </a:ln>
          <a:effectLst/>
        </p:spPr>
        <p:txBody>
          <a:bodyPr vert="horz" wrap="none" lIns="121920" tIns="60960" rIns="121920" bIns="60960" numCol="1" rtlCol="0" anchor="ctr" anchorCtr="0" compatLnSpc="1">
            <a:prstTxWarp prst="textNoShape">
              <a:avLst/>
            </a:prstTxWarp>
            <a:normAutofit/>
          </a:bodyPr>
          <a:lstStyle/>
          <a:p>
            <a:pPr algn="ctr" defTabSz="914340" eaLnBrk="0" hangingPunct="0"/>
            <a:endParaRPr lang="en-US" sz="1467" dirty="0">
              <a:solidFill>
                <a:srgbClr val="0071C5"/>
              </a:solidFill>
              <a:cs typeface="Intel Clear"/>
            </a:endParaRPr>
          </a:p>
        </p:txBody>
      </p:sp>
      <p:sp>
        <p:nvSpPr>
          <p:cNvPr id="49" name="Isosceles Triangle 48"/>
          <p:cNvSpPr>
            <a:spLocks noChangeAspect="1"/>
          </p:cNvSpPr>
          <p:nvPr/>
        </p:nvSpPr>
        <p:spPr>
          <a:xfrm flipV="1">
            <a:off x="5950618" y="2481732"/>
            <a:ext cx="507151" cy="22821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sz="2400" dirty="0">
              <a:solidFill>
                <a:prstClr val="white"/>
              </a:solidFill>
              <a:cs typeface="Intel Clear"/>
            </a:endParaRPr>
          </a:p>
        </p:txBody>
      </p:sp>
      <p:sp>
        <p:nvSpPr>
          <p:cNvPr id="60" name="Isosceles Triangle 59"/>
          <p:cNvSpPr>
            <a:spLocks noChangeAspect="1"/>
          </p:cNvSpPr>
          <p:nvPr/>
        </p:nvSpPr>
        <p:spPr>
          <a:xfrm flipV="1">
            <a:off x="9833082" y="2481732"/>
            <a:ext cx="507151" cy="22821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sz="2400" dirty="0">
              <a:solidFill>
                <a:prstClr val="white"/>
              </a:solidFill>
              <a:cs typeface="Intel Clear"/>
            </a:endParaRPr>
          </a:p>
        </p:txBody>
      </p:sp>
      <p:sp>
        <p:nvSpPr>
          <p:cNvPr id="37" name="Isosceles Triangle 36"/>
          <p:cNvSpPr>
            <a:spLocks noChangeAspect="1"/>
          </p:cNvSpPr>
          <p:nvPr/>
        </p:nvSpPr>
        <p:spPr>
          <a:xfrm flipV="1">
            <a:off x="1635466" y="2481732"/>
            <a:ext cx="507151" cy="22821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sz="2400" dirty="0">
              <a:solidFill>
                <a:prstClr val="white"/>
              </a:solidFill>
              <a:cs typeface="Intel Clear"/>
            </a:endParaRPr>
          </a:p>
        </p:txBody>
      </p:sp>
      <p:cxnSp>
        <p:nvCxnSpPr>
          <p:cNvPr id="40" name="Straight Connector 39"/>
          <p:cNvCxnSpPr/>
          <p:nvPr/>
        </p:nvCxnSpPr>
        <p:spPr>
          <a:xfrm flipV="1">
            <a:off x="8418657" y="2607154"/>
            <a:ext cx="0" cy="3814453"/>
          </a:xfrm>
          <a:prstGeom prst="line">
            <a:avLst/>
          </a:prstGeom>
          <a:ln w="1905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111416" y="2607154"/>
            <a:ext cx="0" cy="3814453"/>
          </a:xfrm>
          <a:prstGeom prst="line">
            <a:avLst/>
          </a:prstGeom>
          <a:ln w="1905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946752" y="2771593"/>
            <a:ext cx="2279805" cy="369332"/>
          </a:xfrm>
          <a:prstGeom prst="rect">
            <a:avLst/>
          </a:prstGeom>
          <a:noFill/>
        </p:spPr>
        <p:txBody>
          <a:bodyPr wrap="square" rtlCol="0">
            <a:spAutoFit/>
          </a:bodyPr>
          <a:lstStyle/>
          <a:p>
            <a:pPr defTabSz="914340"/>
            <a:r>
              <a:rPr lang="en-US" b="1" dirty="0">
                <a:cs typeface="Intel Clear"/>
              </a:rPr>
              <a:t>Lifecycle Services </a:t>
            </a:r>
          </a:p>
        </p:txBody>
      </p:sp>
      <p:sp>
        <p:nvSpPr>
          <p:cNvPr id="52" name="TextBox 51"/>
          <p:cNvSpPr txBox="1"/>
          <p:nvPr/>
        </p:nvSpPr>
        <p:spPr>
          <a:xfrm>
            <a:off x="4778206" y="2811282"/>
            <a:ext cx="2973663" cy="369332"/>
          </a:xfrm>
          <a:prstGeom prst="rect">
            <a:avLst/>
          </a:prstGeom>
          <a:noFill/>
        </p:spPr>
        <p:txBody>
          <a:bodyPr wrap="square" rtlCol="0">
            <a:spAutoFit/>
          </a:bodyPr>
          <a:lstStyle/>
          <a:p>
            <a:pPr defTabSz="914340"/>
            <a:r>
              <a:rPr lang="en-US" b="1" dirty="0">
                <a:cs typeface="Intel Clear"/>
              </a:rPr>
              <a:t>Security Management </a:t>
            </a:r>
          </a:p>
        </p:txBody>
      </p:sp>
      <p:sp>
        <p:nvSpPr>
          <p:cNvPr id="53" name="TextBox 52"/>
          <p:cNvSpPr txBox="1"/>
          <p:nvPr/>
        </p:nvSpPr>
        <p:spPr>
          <a:xfrm>
            <a:off x="380809" y="2774115"/>
            <a:ext cx="3434267" cy="369332"/>
          </a:xfrm>
          <a:prstGeom prst="rect">
            <a:avLst/>
          </a:prstGeom>
          <a:noFill/>
        </p:spPr>
        <p:txBody>
          <a:bodyPr wrap="square" rtlCol="0">
            <a:spAutoFit/>
          </a:bodyPr>
          <a:lstStyle/>
          <a:p>
            <a:pPr algn="ctr" defTabSz="914340"/>
            <a:r>
              <a:rPr lang="en-US" b="1" dirty="0">
                <a:cs typeface="Intel Clear"/>
              </a:rPr>
              <a:t>Roots of Trust Technologies</a:t>
            </a:r>
          </a:p>
        </p:txBody>
      </p:sp>
      <p:sp>
        <p:nvSpPr>
          <p:cNvPr id="68" name="TextBox 67"/>
          <p:cNvSpPr txBox="1"/>
          <p:nvPr/>
        </p:nvSpPr>
        <p:spPr>
          <a:xfrm>
            <a:off x="8946754" y="3269549"/>
            <a:ext cx="2810935" cy="815608"/>
          </a:xfrm>
          <a:prstGeom prst="rect">
            <a:avLst/>
          </a:prstGeom>
          <a:solidFill>
            <a:schemeClr val="accent1">
              <a:alpha val="37000"/>
            </a:schemeClr>
          </a:solidFill>
        </p:spPr>
        <p:txBody>
          <a:bodyPr wrap="square" lIns="91440" tIns="45720" rIns="91440" bIns="45720" rtlCol="0">
            <a:spAutoFit/>
          </a:bodyPr>
          <a:lstStyle/>
          <a:p>
            <a:pPr marL="301732" indent="-301732" defTabSz="609546">
              <a:spcBef>
                <a:spcPts val="600"/>
              </a:spcBef>
              <a:buFont typeface="Wingdings" charset="2"/>
              <a:buChar char="§"/>
            </a:pPr>
            <a:r>
              <a:rPr lang="en-GB" sz="1400" b="1" dirty="0" smtClean="0"/>
              <a:t>Secure Device </a:t>
            </a:r>
            <a:r>
              <a:rPr lang="en-GB" sz="1400" b="1" dirty="0" err="1" smtClean="0"/>
              <a:t>Onboard</a:t>
            </a:r>
            <a:endParaRPr lang="en-GB" sz="1400" b="1" dirty="0"/>
          </a:p>
          <a:p>
            <a:pPr marL="301732" indent="-301732" defTabSz="609546">
              <a:spcBef>
                <a:spcPts val="600"/>
              </a:spcBef>
              <a:buFont typeface="Wingdings" charset="2"/>
              <a:buChar char="§"/>
            </a:pPr>
            <a:r>
              <a:rPr lang="en-GB" sz="1400" b="1" dirty="0"/>
              <a:t>Remote Attestation Services</a:t>
            </a:r>
            <a:endParaRPr lang="en-GB" sz="1400" dirty="0"/>
          </a:p>
        </p:txBody>
      </p:sp>
      <p:sp>
        <p:nvSpPr>
          <p:cNvPr id="71" name="TextBox 70"/>
          <p:cNvSpPr txBox="1"/>
          <p:nvPr/>
        </p:nvSpPr>
        <p:spPr>
          <a:xfrm>
            <a:off x="4778208" y="3281945"/>
            <a:ext cx="3028417" cy="1723549"/>
          </a:xfrm>
          <a:prstGeom prst="rect">
            <a:avLst/>
          </a:prstGeom>
          <a:solidFill>
            <a:schemeClr val="accent1">
              <a:alpha val="33000"/>
            </a:schemeClr>
          </a:solidFill>
        </p:spPr>
        <p:txBody>
          <a:bodyPr wrap="square" lIns="91440" tIns="45720" rIns="91440" bIns="45720" rtlCol="0">
            <a:spAutoFit/>
          </a:bodyPr>
          <a:lstStyle/>
          <a:p>
            <a:pPr marL="301732" indent="-301732" defTabSz="609546">
              <a:spcBef>
                <a:spcPts val="600"/>
              </a:spcBef>
              <a:buFont typeface="Wingdings" charset="2"/>
              <a:buChar char="§"/>
            </a:pPr>
            <a:r>
              <a:rPr lang="en-GB" sz="1600" b="1" dirty="0"/>
              <a:t>Enhanced Infrastructure Protection (EIP) </a:t>
            </a:r>
          </a:p>
          <a:p>
            <a:pPr marL="301732" indent="-301732" defTabSz="609546">
              <a:spcBef>
                <a:spcPts val="600"/>
              </a:spcBef>
              <a:buFont typeface="Wingdings" charset="2"/>
              <a:buChar char="§"/>
            </a:pPr>
            <a:r>
              <a:rPr lang="en-GB" sz="1600" b="1" dirty="0"/>
              <a:t>Enhanced </a:t>
            </a:r>
            <a:r>
              <a:rPr lang="en-GB" sz="1600" b="1" dirty="0" err="1"/>
              <a:t>IoT</a:t>
            </a:r>
            <a:r>
              <a:rPr lang="en-GB" sz="1600" b="1" dirty="0"/>
              <a:t> Gateway Security</a:t>
            </a:r>
          </a:p>
          <a:p>
            <a:pPr marL="301732" indent="-301732" defTabSz="609546">
              <a:spcBef>
                <a:spcPts val="600"/>
              </a:spcBef>
              <a:buFont typeface="Wingdings" charset="2"/>
              <a:buChar char="§"/>
            </a:pPr>
            <a:r>
              <a:rPr lang="en-GB" sz="1600" b="1" dirty="0"/>
              <a:t>Wind River Helix Device Cloud</a:t>
            </a:r>
          </a:p>
        </p:txBody>
      </p:sp>
      <p:pic>
        <p:nvPicPr>
          <p:cNvPr id="77" name="Picture 76" descr="cloud_ltblue.png"/>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829" y="1439319"/>
            <a:ext cx="690243" cy="383248"/>
          </a:xfrm>
          <a:prstGeom prst="rect">
            <a:avLst/>
          </a:prstGeom>
          <a:noFill/>
          <a:ln>
            <a:noFill/>
          </a:ln>
        </p:spPr>
      </p:pic>
      <p:cxnSp>
        <p:nvCxnSpPr>
          <p:cNvPr id="80" name="Straight Arrow Connector 79"/>
          <p:cNvCxnSpPr/>
          <p:nvPr/>
        </p:nvCxnSpPr>
        <p:spPr>
          <a:xfrm flipV="1">
            <a:off x="4383721" y="1667729"/>
            <a:ext cx="478351" cy="3"/>
          </a:xfrm>
          <a:prstGeom prst="straightConnector1">
            <a:avLst/>
          </a:prstGeom>
          <a:noFill/>
          <a:ln w="9525" cap="flat" cmpd="sng" algn="ctr">
            <a:solidFill>
              <a:srgbClr val="003C71"/>
            </a:solidFill>
            <a:prstDash val="solid"/>
            <a:headEnd type="triangle"/>
            <a:tailEnd type="triangle"/>
          </a:ln>
          <a:effectLst/>
        </p:spPr>
      </p:cxnSp>
      <p:cxnSp>
        <p:nvCxnSpPr>
          <p:cNvPr id="81" name="Straight Arrow Connector 80"/>
          <p:cNvCxnSpPr/>
          <p:nvPr/>
        </p:nvCxnSpPr>
        <p:spPr>
          <a:xfrm flipV="1">
            <a:off x="5633194" y="1685421"/>
            <a:ext cx="478351" cy="3"/>
          </a:xfrm>
          <a:prstGeom prst="straightConnector1">
            <a:avLst/>
          </a:prstGeom>
          <a:noFill/>
          <a:ln w="9525" cap="flat" cmpd="sng" algn="ctr">
            <a:solidFill>
              <a:srgbClr val="003C71"/>
            </a:solidFill>
            <a:prstDash val="solid"/>
            <a:headEnd type="triangle"/>
            <a:tailEnd type="triangle"/>
          </a:ln>
          <a:effectLst/>
        </p:spPr>
      </p:cxnSp>
      <p:cxnSp>
        <p:nvCxnSpPr>
          <p:cNvPr id="82" name="Straight Arrow Connector 81"/>
          <p:cNvCxnSpPr/>
          <p:nvPr/>
        </p:nvCxnSpPr>
        <p:spPr>
          <a:xfrm flipV="1">
            <a:off x="6815503" y="1699067"/>
            <a:ext cx="478351" cy="3"/>
          </a:xfrm>
          <a:prstGeom prst="straightConnector1">
            <a:avLst/>
          </a:prstGeom>
          <a:noFill/>
          <a:ln w="9525" cap="flat" cmpd="sng" algn="ctr">
            <a:solidFill>
              <a:srgbClr val="003C71"/>
            </a:solidFill>
            <a:prstDash val="solid"/>
            <a:headEnd type="triangle"/>
            <a:tailEnd type="triangle"/>
          </a:ln>
          <a:effectLst/>
        </p:spPr>
      </p:cxnSp>
      <p:sp>
        <p:nvSpPr>
          <p:cNvPr id="147" name="Slide Number Placeholder 65"/>
          <p:cNvSpPr txBox="1">
            <a:spLocks/>
          </p:cNvSpPr>
          <p:nvPr/>
        </p:nvSpPr>
        <p:spPr>
          <a:xfrm>
            <a:off x="8206631" y="7913136"/>
            <a:ext cx="2133600" cy="273844"/>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bg1"/>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2556C5-CE8C-6547-B838-EA80C61A4AF7}" type="slidenum">
              <a:rPr lang="en-US">
                <a:solidFill>
                  <a:prstClr val="white"/>
                </a:solidFill>
              </a:rPr>
              <a:pPr/>
              <a:t>24</a:t>
            </a:fld>
            <a:endParaRPr lang="en-US">
              <a:solidFill>
                <a:prstClr val="white"/>
              </a:solidFill>
            </a:endParaRPr>
          </a:p>
        </p:txBody>
      </p:sp>
      <p:pic>
        <p:nvPicPr>
          <p:cNvPr id="2" name="Picture 1" descr="arm.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92770" y="1126070"/>
            <a:ext cx="753533" cy="753533"/>
          </a:xfrm>
          <a:prstGeom prst="rect">
            <a:avLst/>
          </a:prstGeom>
        </p:spPr>
      </p:pic>
      <p:grpSp>
        <p:nvGrpSpPr>
          <p:cNvPr id="54" name="Group 263"/>
          <p:cNvGrpSpPr>
            <a:grpSpLocks/>
          </p:cNvGrpSpPr>
          <p:nvPr/>
        </p:nvGrpSpPr>
        <p:grpSpPr bwMode="auto">
          <a:xfrm>
            <a:off x="4949063" y="1240915"/>
            <a:ext cx="599507" cy="584475"/>
            <a:chOff x="5243265" y="1298446"/>
            <a:chExt cx="2256929" cy="2016041"/>
          </a:xfrm>
          <a:solidFill>
            <a:schemeClr val="accent1"/>
          </a:solidFill>
        </p:grpSpPr>
        <p:sp>
          <p:nvSpPr>
            <p:cNvPr id="57" name="Freeform 56"/>
            <p:cNvSpPr/>
            <p:nvPr/>
          </p:nvSpPr>
          <p:spPr>
            <a:xfrm>
              <a:off x="5242215" y="2464869"/>
              <a:ext cx="2256096" cy="666695"/>
            </a:xfrm>
            <a:custGeom>
              <a:avLst/>
              <a:gdLst>
                <a:gd name="connsiteX0" fmla="*/ 171731 w 2256929"/>
                <a:gd name="connsiteY0" fmla="*/ 180250 h 668741"/>
                <a:gd name="connsiteX1" fmla="*/ 130587 w 2256929"/>
                <a:gd name="connsiteY1" fmla="*/ 221394 h 668741"/>
                <a:gd name="connsiteX2" fmla="*/ 130587 w 2256929"/>
                <a:gd name="connsiteY2" fmla="*/ 385965 h 668741"/>
                <a:gd name="connsiteX3" fmla="*/ 171731 w 2256929"/>
                <a:gd name="connsiteY3" fmla="*/ 427109 h 668741"/>
                <a:gd name="connsiteX4" fmla="*/ 505680 w 2256929"/>
                <a:gd name="connsiteY4" fmla="*/ 427109 h 668741"/>
                <a:gd name="connsiteX5" fmla="*/ 546824 w 2256929"/>
                <a:gd name="connsiteY5" fmla="*/ 385965 h 668741"/>
                <a:gd name="connsiteX6" fmla="*/ 546824 w 2256929"/>
                <a:gd name="connsiteY6" fmla="*/ 221394 h 668741"/>
                <a:gd name="connsiteX7" fmla="*/ 505680 w 2256929"/>
                <a:gd name="connsiteY7" fmla="*/ 180250 h 668741"/>
                <a:gd name="connsiteX8" fmla="*/ 698236 w 2256929"/>
                <a:gd name="connsiteY8" fmla="*/ 180249 h 668741"/>
                <a:gd name="connsiteX9" fmla="*/ 657092 w 2256929"/>
                <a:gd name="connsiteY9" fmla="*/ 221393 h 668741"/>
                <a:gd name="connsiteX10" fmla="*/ 657092 w 2256929"/>
                <a:gd name="connsiteY10" fmla="*/ 385964 h 668741"/>
                <a:gd name="connsiteX11" fmla="*/ 698236 w 2256929"/>
                <a:gd name="connsiteY11" fmla="*/ 427108 h 668741"/>
                <a:gd name="connsiteX12" fmla="*/ 1032185 w 2256929"/>
                <a:gd name="connsiteY12" fmla="*/ 427108 h 668741"/>
                <a:gd name="connsiteX13" fmla="*/ 1073329 w 2256929"/>
                <a:gd name="connsiteY13" fmla="*/ 385964 h 668741"/>
                <a:gd name="connsiteX14" fmla="*/ 1073329 w 2256929"/>
                <a:gd name="connsiteY14" fmla="*/ 221393 h 668741"/>
                <a:gd name="connsiteX15" fmla="*/ 1032185 w 2256929"/>
                <a:gd name="connsiteY15" fmla="*/ 180249 h 668741"/>
                <a:gd name="connsiteX16" fmla="*/ 1224741 w 2256929"/>
                <a:gd name="connsiteY16" fmla="*/ 180248 h 668741"/>
                <a:gd name="connsiteX17" fmla="*/ 1183597 w 2256929"/>
                <a:gd name="connsiteY17" fmla="*/ 221392 h 668741"/>
                <a:gd name="connsiteX18" fmla="*/ 1183597 w 2256929"/>
                <a:gd name="connsiteY18" fmla="*/ 385963 h 668741"/>
                <a:gd name="connsiteX19" fmla="*/ 1224741 w 2256929"/>
                <a:gd name="connsiteY19" fmla="*/ 427107 h 668741"/>
                <a:gd name="connsiteX20" fmla="*/ 1558690 w 2256929"/>
                <a:gd name="connsiteY20" fmla="*/ 427107 h 668741"/>
                <a:gd name="connsiteX21" fmla="*/ 1599834 w 2256929"/>
                <a:gd name="connsiteY21" fmla="*/ 385963 h 668741"/>
                <a:gd name="connsiteX22" fmla="*/ 1599834 w 2256929"/>
                <a:gd name="connsiteY22" fmla="*/ 221392 h 668741"/>
                <a:gd name="connsiteX23" fmla="*/ 1558690 w 2256929"/>
                <a:gd name="connsiteY23" fmla="*/ 180248 h 668741"/>
                <a:gd name="connsiteX24" fmla="*/ 1751247 w 2256929"/>
                <a:gd name="connsiteY24" fmla="*/ 180247 h 668741"/>
                <a:gd name="connsiteX25" fmla="*/ 1710103 w 2256929"/>
                <a:gd name="connsiteY25" fmla="*/ 221391 h 668741"/>
                <a:gd name="connsiteX26" fmla="*/ 1710103 w 2256929"/>
                <a:gd name="connsiteY26" fmla="*/ 385962 h 668741"/>
                <a:gd name="connsiteX27" fmla="*/ 1751247 w 2256929"/>
                <a:gd name="connsiteY27" fmla="*/ 427106 h 668741"/>
                <a:gd name="connsiteX28" fmla="*/ 2085196 w 2256929"/>
                <a:gd name="connsiteY28" fmla="*/ 427106 h 668741"/>
                <a:gd name="connsiteX29" fmla="*/ 2126340 w 2256929"/>
                <a:gd name="connsiteY29" fmla="*/ 385962 h 668741"/>
                <a:gd name="connsiteX30" fmla="*/ 2126340 w 2256929"/>
                <a:gd name="connsiteY30" fmla="*/ 221391 h 668741"/>
                <a:gd name="connsiteX31" fmla="*/ 2085196 w 2256929"/>
                <a:gd name="connsiteY31" fmla="*/ 180247 h 668741"/>
                <a:gd name="connsiteX32" fmla="*/ 111459 w 2256929"/>
                <a:gd name="connsiteY32" fmla="*/ 0 h 668741"/>
                <a:gd name="connsiteX33" fmla="*/ 2145470 w 2256929"/>
                <a:gd name="connsiteY33" fmla="*/ 0 h 668741"/>
                <a:gd name="connsiteX34" fmla="*/ 2256929 w 2256929"/>
                <a:gd name="connsiteY34" fmla="*/ 111459 h 668741"/>
                <a:gd name="connsiteX35" fmla="*/ 2256929 w 2256929"/>
                <a:gd name="connsiteY35" fmla="*/ 557282 h 668741"/>
                <a:gd name="connsiteX36" fmla="*/ 2145470 w 2256929"/>
                <a:gd name="connsiteY36" fmla="*/ 668741 h 668741"/>
                <a:gd name="connsiteX37" fmla="*/ 111459 w 2256929"/>
                <a:gd name="connsiteY37" fmla="*/ 668741 h 668741"/>
                <a:gd name="connsiteX38" fmla="*/ 0 w 2256929"/>
                <a:gd name="connsiteY38" fmla="*/ 557282 h 668741"/>
                <a:gd name="connsiteX39" fmla="*/ 0 w 2256929"/>
                <a:gd name="connsiteY39" fmla="*/ 111459 h 668741"/>
                <a:gd name="connsiteX40" fmla="*/ 111459 w 2256929"/>
                <a:gd name="connsiteY40" fmla="*/ 0 h 66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6929" h="668741">
                  <a:moveTo>
                    <a:pt x="171731" y="180250"/>
                  </a:moveTo>
                  <a:cubicBezTo>
                    <a:pt x="149008" y="180250"/>
                    <a:pt x="130587" y="198671"/>
                    <a:pt x="130587" y="221394"/>
                  </a:cubicBezTo>
                  <a:lnTo>
                    <a:pt x="130587" y="385965"/>
                  </a:lnTo>
                  <a:cubicBezTo>
                    <a:pt x="130587" y="408688"/>
                    <a:pt x="149008" y="427109"/>
                    <a:pt x="171731" y="427109"/>
                  </a:cubicBezTo>
                  <a:lnTo>
                    <a:pt x="505680" y="427109"/>
                  </a:lnTo>
                  <a:cubicBezTo>
                    <a:pt x="528403" y="427109"/>
                    <a:pt x="546824" y="408688"/>
                    <a:pt x="546824" y="385965"/>
                  </a:cubicBezTo>
                  <a:lnTo>
                    <a:pt x="546824" y="221394"/>
                  </a:lnTo>
                  <a:cubicBezTo>
                    <a:pt x="546824" y="198671"/>
                    <a:pt x="528403" y="180250"/>
                    <a:pt x="505680" y="180250"/>
                  </a:cubicBezTo>
                  <a:close/>
                  <a:moveTo>
                    <a:pt x="698236" y="180249"/>
                  </a:moveTo>
                  <a:cubicBezTo>
                    <a:pt x="675513" y="180249"/>
                    <a:pt x="657092" y="198670"/>
                    <a:pt x="657092" y="221393"/>
                  </a:cubicBezTo>
                  <a:lnTo>
                    <a:pt x="657092" y="385964"/>
                  </a:lnTo>
                  <a:cubicBezTo>
                    <a:pt x="657092" y="408687"/>
                    <a:pt x="675513" y="427108"/>
                    <a:pt x="698236" y="427108"/>
                  </a:cubicBezTo>
                  <a:lnTo>
                    <a:pt x="1032185" y="427108"/>
                  </a:lnTo>
                  <a:cubicBezTo>
                    <a:pt x="1054908" y="427108"/>
                    <a:pt x="1073329" y="408687"/>
                    <a:pt x="1073329" y="385964"/>
                  </a:cubicBezTo>
                  <a:lnTo>
                    <a:pt x="1073329" y="221393"/>
                  </a:lnTo>
                  <a:cubicBezTo>
                    <a:pt x="1073329" y="198670"/>
                    <a:pt x="1054908" y="180249"/>
                    <a:pt x="1032185" y="180249"/>
                  </a:cubicBezTo>
                  <a:close/>
                  <a:moveTo>
                    <a:pt x="1224741" y="180248"/>
                  </a:moveTo>
                  <a:cubicBezTo>
                    <a:pt x="1202018" y="180248"/>
                    <a:pt x="1183597" y="198669"/>
                    <a:pt x="1183597" y="221392"/>
                  </a:cubicBezTo>
                  <a:lnTo>
                    <a:pt x="1183597" y="385963"/>
                  </a:lnTo>
                  <a:cubicBezTo>
                    <a:pt x="1183597" y="408686"/>
                    <a:pt x="1202018" y="427107"/>
                    <a:pt x="1224741" y="427107"/>
                  </a:cubicBezTo>
                  <a:lnTo>
                    <a:pt x="1558690" y="427107"/>
                  </a:lnTo>
                  <a:cubicBezTo>
                    <a:pt x="1581413" y="427107"/>
                    <a:pt x="1599834" y="408686"/>
                    <a:pt x="1599834" y="385963"/>
                  </a:cubicBezTo>
                  <a:lnTo>
                    <a:pt x="1599834" y="221392"/>
                  </a:lnTo>
                  <a:cubicBezTo>
                    <a:pt x="1599834" y="198669"/>
                    <a:pt x="1581413" y="180248"/>
                    <a:pt x="1558690" y="180248"/>
                  </a:cubicBezTo>
                  <a:close/>
                  <a:moveTo>
                    <a:pt x="1751247" y="180247"/>
                  </a:moveTo>
                  <a:cubicBezTo>
                    <a:pt x="1728524" y="180247"/>
                    <a:pt x="1710103" y="198668"/>
                    <a:pt x="1710103" y="221391"/>
                  </a:cubicBezTo>
                  <a:lnTo>
                    <a:pt x="1710103" y="385962"/>
                  </a:lnTo>
                  <a:cubicBezTo>
                    <a:pt x="1710103" y="408685"/>
                    <a:pt x="1728524" y="427106"/>
                    <a:pt x="1751247" y="427106"/>
                  </a:cubicBezTo>
                  <a:lnTo>
                    <a:pt x="2085196" y="427106"/>
                  </a:lnTo>
                  <a:cubicBezTo>
                    <a:pt x="2107919" y="427106"/>
                    <a:pt x="2126340" y="408685"/>
                    <a:pt x="2126340" y="385962"/>
                  </a:cubicBezTo>
                  <a:lnTo>
                    <a:pt x="2126340" y="221391"/>
                  </a:lnTo>
                  <a:cubicBezTo>
                    <a:pt x="2126340" y="198668"/>
                    <a:pt x="2107919" y="180247"/>
                    <a:pt x="2085196" y="180247"/>
                  </a:cubicBezTo>
                  <a:close/>
                  <a:moveTo>
                    <a:pt x="111459" y="0"/>
                  </a:moveTo>
                  <a:lnTo>
                    <a:pt x="2145470" y="0"/>
                  </a:lnTo>
                  <a:cubicBezTo>
                    <a:pt x="2207027" y="0"/>
                    <a:pt x="2256929" y="49902"/>
                    <a:pt x="2256929" y="111459"/>
                  </a:cubicBezTo>
                  <a:lnTo>
                    <a:pt x="2256929" y="557282"/>
                  </a:lnTo>
                  <a:cubicBezTo>
                    <a:pt x="2256929" y="618839"/>
                    <a:pt x="2207027" y="668741"/>
                    <a:pt x="2145470" y="668741"/>
                  </a:cubicBezTo>
                  <a:lnTo>
                    <a:pt x="111459" y="668741"/>
                  </a:lnTo>
                  <a:cubicBezTo>
                    <a:pt x="49902" y="668741"/>
                    <a:pt x="0" y="618839"/>
                    <a:pt x="0" y="557282"/>
                  </a:cubicBezTo>
                  <a:lnTo>
                    <a:pt x="0" y="111459"/>
                  </a:lnTo>
                  <a:cubicBezTo>
                    <a:pt x="0" y="49902"/>
                    <a:pt x="49902" y="0"/>
                    <a:pt x="111459"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56833">
                <a:defRPr/>
              </a:pPr>
              <a:endParaRPr lang="en-US" sz="2667" dirty="0">
                <a:solidFill>
                  <a:srgbClr val="0071C5"/>
                </a:solidFill>
              </a:endParaRPr>
            </a:p>
          </p:txBody>
        </p:sp>
        <p:sp>
          <p:nvSpPr>
            <p:cNvPr id="58" name="Rounded Rectangle 57"/>
            <p:cNvSpPr/>
            <p:nvPr/>
          </p:nvSpPr>
          <p:spPr>
            <a:xfrm>
              <a:off x="7087101" y="3170453"/>
              <a:ext cx="316741" cy="144451"/>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56833">
                <a:defRPr/>
              </a:pPr>
              <a:endParaRPr lang="en-US" sz="2667" dirty="0">
                <a:solidFill>
                  <a:srgbClr val="0071C5"/>
                </a:solidFill>
              </a:endParaRPr>
            </a:p>
          </p:txBody>
        </p:sp>
        <p:sp>
          <p:nvSpPr>
            <p:cNvPr id="59" name="Rounded Rectangle 58"/>
            <p:cNvSpPr/>
            <p:nvPr/>
          </p:nvSpPr>
          <p:spPr>
            <a:xfrm>
              <a:off x="5342239" y="3170453"/>
              <a:ext cx="322299" cy="144451"/>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56833">
                <a:defRPr/>
              </a:pPr>
              <a:endParaRPr lang="en-US" sz="2667" dirty="0">
                <a:solidFill>
                  <a:srgbClr val="0071C5"/>
                </a:solidFill>
              </a:endParaRPr>
            </a:p>
          </p:txBody>
        </p:sp>
        <p:sp>
          <p:nvSpPr>
            <p:cNvPr id="61" name="Freeform 60"/>
            <p:cNvSpPr/>
            <p:nvPr/>
          </p:nvSpPr>
          <p:spPr>
            <a:xfrm rot="16200000">
              <a:off x="6528765" y="1812033"/>
              <a:ext cx="1338945" cy="311186"/>
            </a:xfrm>
            <a:custGeom>
              <a:avLst/>
              <a:gdLst>
                <a:gd name="connsiteX0" fmla="*/ 69834 w 1338366"/>
                <a:gd name="connsiteY0" fmla="*/ 184998 h 369995"/>
                <a:gd name="connsiteX1" fmla="*/ 69834 w 1338366"/>
                <a:gd name="connsiteY1" fmla="*/ 252142 h 369995"/>
                <a:gd name="connsiteX2" fmla="*/ 0 w 1338366"/>
                <a:gd name="connsiteY2" fmla="*/ 252142 h 369995"/>
                <a:gd name="connsiteX3" fmla="*/ 0 w 1338366"/>
                <a:gd name="connsiteY3" fmla="*/ 184998 h 369995"/>
                <a:gd name="connsiteX4" fmla="*/ 69834 w 1338366"/>
                <a:gd name="connsiteY4" fmla="*/ 117853 h 369995"/>
                <a:gd name="connsiteX5" fmla="*/ 69834 w 1338366"/>
                <a:gd name="connsiteY5" fmla="*/ 184997 h 369995"/>
                <a:gd name="connsiteX6" fmla="*/ 0 w 1338366"/>
                <a:gd name="connsiteY6" fmla="*/ 184997 h 369995"/>
                <a:gd name="connsiteX7" fmla="*/ 0 w 1338366"/>
                <a:gd name="connsiteY7" fmla="*/ 117853 h 369995"/>
                <a:gd name="connsiteX8" fmla="*/ 1338366 w 1338366"/>
                <a:gd name="connsiteY8" fmla="*/ 198984 h 369995"/>
                <a:gd name="connsiteX9" fmla="*/ 1185584 w 1338366"/>
                <a:gd name="connsiteY9" fmla="*/ 369995 h 369995"/>
                <a:gd name="connsiteX10" fmla="*/ 971387 w 1338366"/>
                <a:gd name="connsiteY10" fmla="*/ 252142 h 369995"/>
                <a:gd name="connsiteX11" fmla="*/ 223115 w 1338366"/>
                <a:gd name="connsiteY11" fmla="*/ 252142 h 369995"/>
                <a:gd name="connsiteX12" fmla="*/ 223115 w 1338366"/>
                <a:gd name="connsiteY12" fmla="*/ 184998 h 369995"/>
                <a:gd name="connsiteX13" fmla="*/ 1335487 w 1338366"/>
                <a:gd name="connsiteY13" fmla="*/ 184998 h 369995"/>
                <a:gd name="connsiteX14" fmla="*/ 1338366 w 1338366"/>
                <a:gd name="connsiteY14" fmla="*/ 171011 h 369995"/>
                <a:gd name="connsiteX15" fmla="*/ 1335487 w 1338366"/>
                <a:gd name="connsiteY15" fmla="*/ 184997 h 369995"/>
                <a:gd name="connsiteX16" fmla="*/ 223115 w 1338366"/>
                <a:gd name="connsiteY16" fmla="*/ 184997 h 369995"/>
                <a:gd name="connsiteX17" fmla="*/ 223115 w 1338366"/>
                <a:gd name="connsiteY17" fmla="*/ 117853 h 369995"/>
                <a:gd name="connsiteX18" fmla="*/ 971387 w 1338366"/>
                <a:gd name="connsiteY18" fmla="*/ 117853 h 369995"/>
                <a:gd name="connsiteX19" fmla="*/ 1185584 w 1338366"/>
                <a:gd name="connsiteY19" fmla="*/ 0 h 369995"/>
                <a:gd name="connsiteX20" fmla="*/ 1338366 w 1338366"/>
                <a:gd name="connsiteY20" fmla="*/ 171011 h 36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38366" h="369995">
                  <a:moveTo>
                    <a:pt x="69834" y="184998"/>
                  </a:moveTo>
                  <a:lnTo>
                    <a:pt x="69834" y="252142"/>
                  </a:lnTo>
                  <a:lnTo>
                    <a:pt x="0" y="252142"/>
                  </a:lnTo>
                  <a:lnTo>
                    <a:pt x="0" y="184998"/>
                  </a:lnTo>
                  <a:close/>
                  <a:moveTo>
                    <a:pt x="69834" y="117853"/>
                  </a:moveTo>
                  <a:lnTo>
                    <a:pt x="69834" y="184997"/>
                  </a:lnTo>
                  <a:lnTo>
                    <a:pt x="0" y="184997"/>
                  </a:lnTo>
                  <a:lnTo>
                    <a:pt x="0" y="117853"/>
                  </a:lnTo>
                  <a:close/>
                  <a:moveTo>
                    <a:pt x="1338366" y="198984"/>
                  </a:moveTo>
                  <a:cubicBezTo>
                    <a:pt x="1338178" y="297885"/>
                    <a:pt x="1262581" y="368567"/>
                    <a:pt x="1185584" y="369995"/>
                  </a:cubicBezTo>
                  <a:cubicBezTo>
                    <a:pt x="1098408" y="368948"/>
                    <a:pt x="1056078" y="256512"/>
                    <a:pt x="971387" y="252142"/>
                  </a:cubicBezTo>
                  <a:lnTo>
                    <a:pt x="223115" y="252142"/>
                  </a:lnTo>
                  <a:lnTo>
                    <a:pt x="223115" y="184998"/>
                  </a:lnTo>
                  <a:lnTo>
                    <a:pt x="1335487" y="184998"/>
                  </a:lnTo>
                  <a:close/>
                  <a:moveTo>
                    <a:pt x="1338366" y="171011"/>
                  </a:moveTo>
                  <a:lnTo>
                    <a:pt x="1335487" y="184997"/>
                  </a:lnTo>
                  <a:lnTo>
                    <a:pt x="223115" y="184997"/>
                  </a:lnTo>
                  <a:lnTo>
                    <a:pt x="223115" y="117853"/>
                  </a:lnTo>
                  <a:lnTo>
                    <a:pt x="971387" y="117853"/>
                  </a:lnTo>
                  <a:cubicBezTo>
                    <a:pt x="1056078" y="113483"/>
                    <a:pt x="1098408" y="1047"/>
                    <a:pt x="1185584" y="0"/>
                  </a:cubicBezTo>
                  <a:cubicBezTo>
                    <a:pt x="1262581" y="1429"/>
                    <a:pt x="1338178" y="72110"/>
                    <a:pt x="1338366" y="17101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56833">
                <a:defRPr/>
              </a:pPr>
              <a:endParaRPr lang="en-US" sz="2667" dirty="0">
                <a:solidFill>
                  <a:srgbClr val="0071C5"/>
                </a:solidFill>
              </a:endParaRPr>
            </a:p>
          </p:txBody>
        </p:sp>
      </p:grpSp>
      <p:pic>
        <p:nvPicPr>
          <p:cNvPr id="65" name="Picture 64" descr="factory_blue.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077692" y="1278469"/>
            <a:ext cx="760152" cy="562899"/>
          </a:xfrm>
          <a:prstGeom prst="rect">
            <a:avLst/>
          </a:prstGeom>
        </p:spPr>
      </p:pic>
      <p:sp>
        <p:nvSpPr>
          <p:cNvPr id="5" name="Rectangle 4"/>
          <p:cNvSpPr/>
          <p:nvPr/>
        </p:nvSpPr>
        <p:spPr>
          <a:xfrm>
            <a:off x="588606" y="3262670"/>
            <a:ext cx="2998399" cy="1930655"/>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defTabSz="609546">
              <a:spcBef>
                <a:spcPts val="600"/>
              </a:spcBef>
              <a:buFont typeface="Wingdings" panose="05000000000000000000" pitchFamily="2" charset="2"/>
              <a:buChar char="§"/>
            </a:pPr>
            <a:r>
              <a:rPr lang="en-GB" sz="1600" b="1" dirty="0"/>
              <a:t>Protected Boot</a:t>
            </a:r>
          </a:p>
          <a:p>
            <a:pPr marL="301732" indent="-301732" defTabSz="609546">
              <a:spcBef>
                <a:spcPts val="600"/>
              </a:spcBef>
              <a:buFont typeface="Wingdings" charset="2"/>
              <a:buChar char="§"/>
            </a:pPr>
            <a:r>
              <a:rPr lang="en-GB" sz="1600" b="1" dirty="0"/>
              <a:t>SW Attestation</a:t>
            </a:r>
          </a:p>
          <a:p>
            <a:pPr marL="301732" indent="-301732" defTabSz="609546">
              <a:spcBef>
                <a:spcPts val="600"/>
              </a:spcBef>
              <a:buFont typeface="Wingdings" charset="2"/>
              <a:buChar char="§"/>
            </a:pPr>
            <a:r>
              <a:rPr lang="en-GB" sz="1600" b="1" dirty="0"/>
              <a:t>Trusted Execution</a:t>
            </a:r>
          </a:p>
          <a:p>
            <a:pPr marL="301732" indent="-301732" defTabSz="609546">
              <a:spcBef>
                <a:spcPts val="600"/>
              </a:spcBef>
              <a:buFont typeface="Wingdings" charset="2"/>
              <a:buChar char="§"/>
            </a:pPr>
            <a:r>
              <a:rPr lang="en-GB" sz="1600" b="1" dirty="0"/>
              <a:t>Crypto-Silicon capabilities </a:t>
            </a:r>
          </a:p>
          <a:p>
            <a:pPr marL="301732" indent="-301732" defTabSz="609546">
              <a:spcBef>
                <a:spcPts val="600"/>
              </a:spcBef>
              <a:buFont typeface="Wingdings" charset="2"/>
              <a:buChar char="§"/>
            </a:pPr>
            <a:r>
              <a:rPr lang="en-GB" sz="1600" b="1" dirty="0"/>
              <a:t>Unified Programming</a:t>
            </a:r>
          </a:p>
          <a:p>
            <a:pPr marL="301732" indent="-301732" defTabSz="609546">
              <a:spcBef>
                <a:spcPts val="600"/>
              </a:spcBef>
              <a:buFont typeface="Wingdings" charset="2"/>
              <a:buChar char="§"/>
            </a:pPr>
            <a:r>
              <a:rPr lang="en-GB" sz="1600" b="1" dirty="0"/>
              <a:t>White Listing</a:t>
            </a:r>
          </a:p>
        </p:txBody>
      </p:sp>
    </p:spTree>
    <p:extLst>
      <p:ext uri="{BB962C8B-B14F-4D97-AF65-F5344CB8AC3E}">
        <p14:creationId xmlns:p14="http://schemas.microsoft.com/office/powerpoint/2010/main" val="2463488347"/>
      </p:ext>
    </p:extLst>
  </p:cSld>
  <p:clrMapOvr>
    <a:masterClrMapping/>
  </p:clrMapOvr>
  <mc:AlternateContent xmlns:mc="http://schemas.openxmlformats.org/markup-compatibility/2006" xmlns:p14="http://schemas.microsoft.com/office/powerpoint/2010/main">
    <mc:Choice Requires="p14">
      <p:transition spd="med" p14:dur="700" advTm="136863">
        <p:fade/>
      </p:transition>
    </mc:Choice>
    <mc:Fallback xmlns="">
      <p:transition spd="med" advTm="136863">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3840805238"/>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2400" b="0" dirty="0" smtClean="0"/>
                        <a:t>Mobile workforce </a:t>
                      </a:r>
                      <a:endParaRPr lang="en-US" sz="24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8" name="Rounded Rectangle 105">
            <a:hlinkClick r:id="" action="ppaction://noaction"/>
          </p:cNvPr>
          <p:cNvSpPr/>
          <p:nvPr/>
        </p:nvSpPr>
        <p:spPr bwMode="auto">
          <a:xfrm>
            <a:off x="8659509" y="287225"/>
            <a:ext cx="2755563" cy="744843"/>
          </a:xfrm>
          <a:prstGeom prst="roundRect">
            <a:avLst>
              <a:gd name="adj" fmla="val 37912"/>
            </a:avLst>
          </a:prstGeom>
          <a:noFill/>
          <a:ln w="19050">
            <a:noFill/>
          </a:ln>
          <a:effectLst>
            <a:glow rad="762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tIns="0" rIns="320040" bIns="27432" anchor="ctr">
            <a:spAutoFit/>
          </a:bodyPr>
          <a:lstStyle/>
          <a:p>
            <a:pPr algn="ctr"/>
            <a:r>
              <a:rPr lang="en-US" b="1" dirty="0">
                <a:solidFill>
                  <a:srgbClr val="92D050"/>
                </a:solidFill>
                <a:latin typeface="Neo Sans Intel" pitchFamily="34" charset="0"/>
                <a:cs typeface="Arial" charset="0"/>
              </a:rPr>
              <a:t>Factory/Corporate Data Center</a:t>
            </a:r>
          </a:p>
        </p:txBody>
      </p: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6429491" y="1925415"/>
            <a:ext cx="922496" cy="1929900"/>
          </a:xfrm>
          <a:prstGeom prst="roundRect">
            <a:avLst>
              <a:gd name="adj" fmla="val 7484"/>
            </a:avLst>
          </a:prstGeom>
          <a:gradFill flip="none" rotWithShape="1">
            <a:gsLst>
              <a:gs pos="0">
                <a:srgbClr val="AD1115">
                  <a:alpha val="0"/>
                </a:srgbClr>
              </a:gs>
              <a:gs pos="100000">
                <a:srgbClr val="004280"/>
              </a:gs>
            </a:gsLst>
            <a:lin ang="16200000" scaled="1"/>
            <a:tileRect/>
          </a:gra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121899" tIns="243840" rIns="121899" bIns="60951" numCol="1" rtlCol="0" anchor="t" anchorCtr="1" compatLnSpc="1">
            <a:prstTxWarp prst="textNoShape">
              <a:avLst/>
            </a:prstTxWarp>
          </a:bodyPr>
          <a:lstStyle/>
          <a:p>
            <a:pPr algn="ctr" defTabSz="1741019">
              <a:spcBef>
                <a:spcPts val="1143"/>
              </a:spcBef>
              <a:spcAft>
                <a:spcPts val="1143"/>
              </a:spcAft>
              <a:defRPr/>
            </a:pPr>
            <a:r>
              <a:rPr lang="en-US" sz="1600" kern="0" dirty="0">
                <a:solidFill>
                  <a:sysClr val="window" lastClr="FFFFFF"/>
                </a:solidFill>
                <a:effectLst>
                  <a:outerShdw blurRad="38100" dist="38100" dir="2700000" algn="tl">
                    <a:srgbClr val="000000">
                      <a:alpha val="43137"/>
                    </a:srgbClr>
                  </a:outerShdw>
                </a:effectLst>
                <a:latin typeface="Neo Sans Intel"/>
                <a:cs typeface="Arial"/>
              </a:rPr>
              <a:t>VM:          DCS</a:t>
            </a:r>
          </a:p>
        </p:txBody>
      </p:sp>
      <p:sp>
        <p:nvSpPr>
          <p:cNvPr id="21" name="Rounded Rectangle 20"/>
          <p:cNvSpPr/>
          <p:nvPr/>
        </p:nvSpPr>
        <p:spPr bwMode="auto">
          <a:xfrm>
            <a:off x="7418316" y="1925415"/>
            <a:ext cx="922496" cy="1929900"/>
          </a:xfrm>
          <a:prstGeom prst="roundRect">
            <a:avLst>
              <a:gd name="adj" fmla="val 7484"/>
            </a:avLst>
          </a:prstGeom>
          <a:gradFill flip="none" rotWithShape="1">
            <a:gsLst>
              <a:gs pos="0">
                <a:srgbClr val="AD1115">
                  <a:alpha val="0"/>
                </a:srgbClr>
              </a:gs>
              <a:gs pos="100000">
                <a:srgbClr val="004280"/>
              </a:gs>
            </a:gsLst>
            <a:lin ang="16200000" scaled="1"/>
            <a:tileRect/>
          </a:gra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121899" tIns="243840" rIns="121899" bIns="60951" numCol="1" rtlCol="0" anchor="t" anchorCtr="1" compatLnSpc="1">
            <a:prstTxWarp prst="textNoShape">
              <a:avLst/>
            </a:prstTxWarp>
          </a:bodyPr>
          <a:lstStyle/>
          <a:p>
            <a:pPr algn="ctr" defTabSz="1741019">
              <a:spcBef>
                <a:spcPts val="1143"/>
              </a:spcBef>
              <a:spcAft>
                <a:spcPts val="1143"/>
              </a:spcAft>
              <a:defRPr/>
            </a:pPr>
            <a:r>
              <a:rPr lang="en-US" sz="1600" kern="0" dirty="0">
                <a:solidFill>
                  <a:sysClr val="window" lastClr="FFFFFF"/>
                </a:solidFill>
                <a:effectLst>
                  <a:outerShdw blurRad="38100" dist="38100" dir="2700000" algn="tl">
                    <a:srgbClr val="000000">
                      <a:alpha val="43137"/>
                    </a:srgbClr>
                  </a:outerShdw>
                </a:effectLst>
                <a:latin typeface="Neo Sans Intel"/>
                <a:cs typeface="Arial"/>
              </a:rPr>
              <a:t>VM:          PLC</a:t>
            </a:r>
          </a:p>
        </p:txBody>
      </p:sp>
      <p:sp>
        <p:nvSpPr>
          <p:cNvPr id="22" name="Rounded Rectangle 21"/>
          <p:cNvSpPr/>
          <p:nvPr/>
        </p:nvSpPr>
        <p:spPr bwMode="auto">
          <a:xfrm>
            <a:off x="8421053" y="1925415"/>
            <a:ext cx="922496" cy="1929900"/>
          </a:xfrm>
          <a:prstGeom prst="roundRect">
            <a:avLst>
              <a:gd name="adj" fmla="val 7484"/>
            </a:avLst>
          </a:prstGeom>
          <a:gradFill flip="none" rotWithShape="1">
            <a:gsLst>
              <a:gs pos="0">
                <a:srgbClr val="AD1115">
                  <a:alpha val="0"/>
                </a:srgbClr>
              </a:gs>
              <a:gs pos="100000">
                <a:srgbClr val="004280"/>
              </a:gs>
            </a:gsLst>
            <a:lin ang="16200000" scaled="1"/>
            <a:tileRect/>
          </a:gra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121899" tIns="243840" rIns="121899" bIns="60951" numCol="1" rtlCol="0" anchor="t" anchorCtr="1" compatLnSpc="1">
            <a:prstTxWarp prst="textNoShape">
              <a:avLst/>
            </a:prstTxWarp>
          </a:bodyPr>
          <a:lstStyle/>
          <a:p>
            <a:pPr algn="ctr" defTabSz="1741019">
              <a:spcBef>
                <a:spcPts val="1143"/>
              </a:spcBef>
              <a:spcAft>
                <a:spcPts val="1143"/>
              </a:spcAft>
              <a:defRPr/>
            </a:pPr>
            <a:r>
              <a:rPr lang="en-US" sz="1600" kern="0" dirty="0">
                <a:solidFill>
                  <a:sysClr val="window" lastClr="FFFFFF"/>
                </a:solidFill>
                <a:effectLst>
                  <a:outerShdw blurRad="38100" dist="38100" dir="2700000" algn="tl">
                    <a:srgbClr val="000000">
                      <a:alpha val="43137"/>
                    </a:srgbClr>
                  </a:outerShdw>
                </a:effectLst>
                <a:latin typeface="Neo Sans Intel"/>
                <a:cs typeface="Arial"/>
              </a:rPr>
              <a:t>VM:          HMI</a:t>
            </a:r>
          </a:p>
        </p:txBody>
      </p:sp>
      <p:sp>
        <p:nvSpPr>
          <p:cNvPr id="23" name="Rounded Rectangle 22"/>
          <p:cNvSpPr/>
          <p:nvPr/>
        </p:nvSpPr>
        <p:spPr bwMode="auto">
          <a:xfrm>
            <a:off x="9436576" y="1925415"/>
            <a:ext cx="922496" cy="1929900"/>
          </a:xfrm>
          <a:prstGeom prst="roundRect">
            <a:avLst>
              <a:gd name="adj" fmla="val 7484"/>
            </a:avLst>
          </a:prstGeom>
          <a:gradFill flip="none" rotWithShape="1">
            <a:gsLst>
              <a:gs pos="0">
                <a:srgbClr val="AD1115">
                  <a:alpha val="0"/>
                </a:srgbClr>
              </a:gs>
              <a:gs pos="100000">
                <a:srgbClr val="004280"/>
              </a:gs>
            </a:gsLst>
            <a:lin ang="16200000" scaled="1"/>
            <a:tileRect/>
          </a:gra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121899" tIns="243840" rIns="121899" bIns="60951" numCol="1" rtlCol="0" anchor="t" anchorCtr="1" compatLnSpc="1">
            <a:prstTxWarp prst="textNoShape">
              <a:avLst/>
            </a:prstTxWarp>
          </a:bodyPr>
          <a:lstStyle/>
          <a:p>
            <a:pPr algn="ctr" defTabSz="1741019">
              <a:spcBef>
                <a:spcPts val="1143"/>
              </a:spcBef>
              <a:spcAft>
                <a:spcPts val="1143"/>
              </a:spcAft>
              <a:defRPr/>
            </a:pPr>
            <a:r>
              <a:rPr lang="en-US" sz="1600" kern="0" dirty="0">
                <a:solidFill>
                  <a:sysClr val="window" lastClr="FFFFFF"/>
                </a:solidFill>
                <a:effectLst>
                  <a:outerShdw blurRad="38100" dist="38100" dir="2700000" algn="tl">
                    <a:srgbClr val="000000">
                      <a:alpha val="43137"/>
                    </a:srgbClr>
                  </a:outerShdw>
                </a:effectLst>
                <a:latin typeface="Neo Sans Intel"/>
                <a:cs typeface="Arial"/>
              </a:rPr>
              <a:t>VM:          MC</a:t>
            </a:r>
          </a:p>
        </p:txBody>
      </p:sp>
      <p:sp>
        <p:nvSpPr>
          <p:cNvPr id="24" name="Rounded Rectangle 23"/>
          <p:cNvSpPr/>
          <p:nvPr/>
        </p:nvSpPr>
        <p:spPr bwMode="auto">
          <a:xfrm>
            <a:off x="10456589" y="1915935"/>
            <a:ext cx="922496" cy="1929900"/>
          </a:xfrm>
          <a:prstGeom prst="roundRect">
            <a:avLst>
              <a:gd name="adj" fmla="val 7484"/>
            </a:avLst>
          </a:prstGeom>
          <a:gradFill flip="none" rotWithShape="1">
            <a:gsLst>
              <a:gs pos="0">
                <a:srgbClr val="AD1115">
                  <a:alpha val="0"/>
                </a:srgbClr>
              </a:gs>
              <a:gs pos="100000">
                <a:srgbClr val="004280"/>
              </a:gs>
            </a:gsLst>
            <a:lin ang="16200000" scaled="1"/>
            <a:tileRect/>
          </a:gra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121899" tIns="243840" rIns="121899" bIns="60951" numCol="1" rtlCol="0" anchor="t" anchorCtr="1" compatLnSpc="1">
            <a:prstTxWarp prst="textNoShape">
              <a:avLst/>
            </a:prstTxWarp>
          </a:bodyPr>
          <a:lstStyle/>
          <a:p>
            <a:pPr algn="ctr" defTabSz="1741019">
              <a:spcBef>
                <a:spcPts val="1143"/>
              </a:spcBef>
              <a:spcAft>
                <a:spcPts val="1143"/>
              </a:spcAft>
              <a:defRPr/>
            </a:pPr>
            <a:r>
              <a:rPr lang="en-US" sz="1600" kern="0" dirty="0">
                <a:solidFill>
                  <a:sysClr val="window" lastClr="FFFFFF"/>
                </a:solidFill>
                <a:effectLst>
                  <a:outerShdw blurRad="38100" dist="38100" dir="2700000" algn="tl">
                    <a:srgbClr val="000000">
                      <a:alpha val="43137"/>
                    </a:srgbClr>
                  </a:outerShdw>
                </a:effectLst>
                <a:latin typeface="Neo Sans Intel"/>
                <a:cs typeface="Arial"/>
              </a:rPr>
              <a:t>VM:          MV</a:t>
            </a:r>
          </a:p>
        </p:txBody>
      </p:sp>
      <p:sp>
        <p:nvSpPr>
          <p:cNvPr id="4" name="Title 2"/>
          <p:cNvSpPr txBox="1">
            <a:spLocks/>
          </p:cNvSpPr>
          <p:nvPr/>
        </p:nvSpPr>
        <p:spPr>
          <a:xfrm>
            <a:off x="5611532" y="1094609"/>
            <a:ext cx="5927827" cy="664948"/>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200" dirty="0" smtClean="0">
                <a:solidFill>
                  <a:schemeClr val="tx1"/>
                </a:solidFill>
              </a:rPr>
              <a:t>Workloads can be consolidated </a:t>
            </a:r>
            <a:endParaRPr lang="en-US" sz="3200" dirty="0">
              <a:solidFill>
                <a:schemeClr val="tx1"/>
              </a:solidFill>
            </a:endParaRPr>
          </a:p>
        </p:txBody>
      </p:sp>
      <p:sp>
        <p:nvSpPr>
          <p:cNvPr id="6" name="Title 2"/>
          <p:cNvSpPr txBox="1">
            <a:spLocks/>
          </p:cNvSpPr>
          <p:nvPr/>
        </p:nvSpPr>
        <p:spPr>
          <a:xfrm>
            <a:off x="1301599" y="3042063"/>
            <a:ext cx="1884391" cy="589229"/>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600" dirty="0">
                <a:solidFill>
                  <a:schemeClr val="tx1"/>
                </a:solidFill>
              </a:rPr>
              <a:t>Human Machine Interface (HMI)</a:t>
            </a:r>
          </a:p>
        </p:txBody>
      </p:sp>
      <p:sp>
        <p:nvSpPr>
          <p:cNvPr id="7" name="Title 2"/>
          <p:cNvSpPr txBox="1">
            <a:spLocks/>
          </p:cNvSpPr>
          <p:nvPr/>
        </p:nvSpPr>
        <p:spPr>
          <a:xfrm>
            <a:off x="1284195" y="2415244"/>
            <a:ext cx="2372069" cy="589229"/>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600" dirty="0">
                <a:solidFill>
                  <a:schemeClr val="tx1"/>
                </a:solidFill>
              </a:rPr>
              <a:t>Programmable Logic Controller (PLC)</a:t>
            </a:r>
          </a:p>
        </p:txBody>
      </p:sp>
      <p:sp>
        <p:nvSpPr>
          <p:cNvPr id="8" name="Title 2"/>
          <p:cNvSpPr txBox="1">
            <a:spLocks/>
          </p:cNvSpPr>
          <p:nvPr/>
        </p:nvSpPr>
        <p:spPr>
          <a:xfrm>
            <a:off x="1251233" y="1744571"/>
            <a:ext cx="2110049" cy="589229"/>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600" dirty="0">
                <a:solidFill>
                  <a:schemeClr val="tx1"/>
                </a:solidFill>
              </a:rPr>
              <a:t>Distributed Control System (DCS)</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l="67732" t="76269" r="18554"/>
          <a:stretch/>
        </p:blipFill>
        <p:spPr>
          <a:xfrm>
            <a:off x="540176" y="3651347"/>
            <a:ext cx="475896" cy="457052"/>
          </a:xfrm>
          <a:prstGeom prst="rect">
            <a:avLst/>
          </a:prstGeom>
        </p:spPr>
      </p:pic>
      <p:sp>
        <p:nvSpPr>
          <p:cNvPr id="10" name="Title 2"/>
          <p:cNvSpPr txBox="1">
            <a:spLocks/>
          </p:cNvSpPr>
          <p:nvPr/>
        </p:nvSpPr>
        <p:spPr>
          <a:xfrm>
            <a:off x="1284195" y="3810099"/>
            <a:ext cx="2241060" cy="19138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600" dirty="0">
                <a:solidFill>
                  <a:schemeClr val="tx1"/>
                </a:solidFill>
              </a:rPr>
              <a:t>Motion Control (MC)</a:t>
            </a:r>
          </a:p>
        </p:txBody>
      </p:sp>
      <p:sp>
        <p:nvSpPr>
          <p:cNvPr id="11" name="Title 2"/>
          <p:cNvSpPr txBox="1">
            <a:spLocks/>
          </p:cNvSpPr>
          <p:nvPr/>
        </p:nvSpPr>
        <p:spPr>
          <a:xfrm>
            <a:off x="1284195" y="4228614"/>
            <a:ext cx="2241060" cy="19138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600" dirty="0">
                <a:solidFill>
                  <a:schemeClr val="tx1"/>
                </a:solidFill>
              </a:rPr>
              <a:t>Machine Vision (MV)</a:t>
            </a: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l="2515" t="6886" r="84877" b="63623"/>
          <a:stretch/>
        </p:blipFill>
        <p:spPr>
          <a:xfrm>
            <a:off x="554464" y="2913878"/>
            <a:ext cx="559117" cy="725871"/>
          </a:xfrm>
          <a:prstGeom prst="rect">
            <a:avLst/>
          </a:prstGeom>
        </p:spPr>
      </p:pic>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l="10177" t="83541" r="76330"/>
          <a:stretch/>
        </p:blipFill>
        <p:spPr>
          <a:xfrm>
            <a:off x="558785" y="2396220"/>
            <a:ext cx="598353" cy="405056"/>
          </a:xfrm>
          <a:prstGeom prst="rect">
            <a:avLst/>
          </a:prstGeom>
        </p:spPr>
      </p:pic>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l="-1058" t="45561" r="91767" b="24947"/>
          <a:stretch/>
        </p:blipFill>
        <p:spPr>
          <a:xfrm>
            <a:off x="617207" y="1744569"/>
            <a:ext cx="329444" cy="580448"/>
          </a:xfrm>
          <a:prstGeom prst="rect">
            <a:avLst/>
          </a:prstGeom>
        </p:spPr>
      </p:pic>
      <p:pic>
        <p:nvPicPr>
          <p:cNvPr id="15" name="Picture 14"/>
          <p:cNvPicPr>
            <a:picLocks noChangeAspect="1"/>
          </p:cNvPicPr>
          <p:nvPr/>
        </p:nvPicPr>
        <p:blipFill>
          <a:blip r:embed="rId4"/>
          <a:stretch>
            <a:fillRect/>
          </a:stretch>
        </p:blipFill>
        <p:spPr>
          <a:xfrm>
            <a:off x="617205" y="4208089"/>
            <a:ext cx="398867" cy="331795"/>
          </a:xfrm>
          <a:prstGeom prst="rect">
            <a:avLst/>
          </a:prstGeom>
        </p:spPr>
      </p:pic>
      <p:sp>
        <p:nvSpPr>
          <p:cNvPr id="16" name="Title 2"/>
          <p:cNvSpPr txBox="1">
            <a:spLocks/>
          </p:cNvSpPr>
          <p:nvPr/>
        </p:nvSpPr>
        <p:spPr>
          <a:xfrm>
            <a:off x="147485" y="-805"/>
            <a:ext cx="12044516" cy="895444"/>
          </a:xfrm>
          <a:prstGeom prst="rect">
            <a:avLst/>
          </a:prstGeom>
        </p:spPr>
        <p:txBody>
          <a:bodyPr vert="horz" lIns="0" tIns="0" rIns="0" bIns="0" rtlCol="0" anchor="ctr"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4800" dirty="0">
                <a:solidFill>
                  <a:schemeClr val="accent3"/>
                </a:solidFill>
                <a:latin typeface="+mj-lt"/>
              </a:rPr>
              <a:t>What</a:t>
            </a:r>
            <a:r>
              <a:rPr lang="en-US" sz="4800" dirty="0">
                <a:solidFill>
                  <a:schemeClr val="tx1"/>
                </a:solidFill>
                <a:latin typeface="+mj-lt"/>
              </a:rPr>
              <a:t> is Virtualization</a:t>
            </a:r>
          </a:p>
        </p:txBody>
      </p:sp>
      <p:pic>
        <p:nvPicPr>
          <p:cNvPr id="17" name="Picture 4" descr="http://www.intelserveredge.com/upload/assets/BgHPkGrzPs35x12_F_8730-460x32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1605" y="2323004"/>
            <a:ext cx="5520891" cy="2514893"/>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bwMode="auto">
          <a:xfrm>
            <a:off x="4615295" y="2330471"/>
            <a:ext cx="1250720" cy="966964"/>
          </a:xfrm>
          <a:prstGeom prst="rightArrow">
            <a:avLst>
              <a:gd name="adj1" fmla="val 50000"/>
              <a:gd name="adj2" fmla="val 34604"/>
            </a:avLst>
          </a:prstGeom>
          <a:gradFill flip="none" rotWithShape="1">
            <a:gsLst>
              <a:gs pos="0">
                <a:srgbClr val="00AEEF">
                  <a:shade val="30000"/>
                  <a:satMod val="115000"/>
                  <a:alpha val="0"/>
                </a:srgbClr>
              </a:gs>
              <a:gs pos="50000">
                <a:schemeClr val="tx1"/>
              </a:gs>
              <a:gs pos="100000">
                <a:schemeClr val="tx1"/>
              </a:gs>
            </a:gsLst>
            <a:lin ang="0" scaled="1"/>
            <a:tileRect/>
          </a:gradFill>
          <a:ln w="19050" cap="flat" cmpd="sng" algn="ctr">
            <a:noFill/>
            <a:prstDash val="solid"/>
            <a:round/>
            <a:headEnd type="none" w="med" len="med"/>
            <a:tailEnd type="none" w="med" len="med"/>
          </a:ln>
          <a:effectLst/>
        </p:spPr>
        <p:txBody>
          <a:bodyPr vert="horz" wrap="square" lIns="174109" tIns="87056" rIns="174109" bIns="87056" numCol="1" rtlCol="0" anchor="t" anchorCtr="0" compatLnSpc="1">
            <a:prstTxWarp prst="textNoShape">
              <a:avLst/>
            </a:prstTxWarp>
            <a:noAutofit/>
          </a:bodyPr>
          <a:lstStyle/>
          <a:p>
            <a:pPr algn="ctr" defTabSz="1740932" eaLnBrk="0" fontAlgn="base" hangingPunct="0">
              <a:lnSpc>
                <a:spcPct val="80000"/>
              </a:lnSpc>
              <a:spcBef>
                <a:spcPct val="50000"/>
              </a:spcBef>
              <a:spcAft>
                <a:spcPct val="0"/>
              </a:spcAft>
            </a:pPr>
            <a:endParaRPr lang="en-US" sz="1600" dirty="0">
              <a:solidFill>
                <a:srgbClr val="FFFFFF"/>
              </a:solidFill>
              <a:effectLst>
                <a:outerShdw blurRad="38100" dist="38100" dir="2700000" algn="tl">
                  <a:srgbClr val="000000">
                    <a:alpha val="43137"/>
                  </a:srgbClr>
                </a:outerShdw>
              </a:effectLst>
            </a:endParaRPr>
          </a:p>
        </p:txBody>
      </p:sp>
      <p:sp>
        <p:nvSpPr>
          <p:cNvPr id="28" name="TextBox 27"/>
          <p:cNvSpPr txBox="1"/>
          <p:nvPr/>
        </p:nvSpPr>
        <p:spPr>
          <a:xfrm>
            <a:off x="550428" y="5572404"/>
            <a:ext cx="2908408" cy="422034"/>
          </a:xfrm>
          <a:prstGeom prst="rect">
            <a:avLst/>
          </a:prstGeom>
          <a:noFill/>
        </p:spPr>
        <p:txBody>
          <a:bodyPr wrap="none" lIns="174109" tIns="87056" rIns="174109" bIns="87056" rtlCol="0">
            <a:spAutoFit/>
          </a:bodyPr>
          <a:lstStyle/>
          <a:p>
            <a:pPr algn="ctr" defTabSz="1740932"/>
            <a:r>
              <a:rPr lang="en-US" sz="1600" dirty="0"/>
              <a:t>ARM, PPC, DSP based SOCs</a:t>
            </a:r>
          </a:p>
        </p:txBody>
      </p:sp>
      <p:pic>
        <p:nvPicPr>
          <p:cNvPr id="29" name="Picture 28" descr="1995_powerchip.png"/>
          <p:cNvPicPr>
            <a:picLocks noChangeAspect="1"/>
          </p:cNvPicPr>
          <p:nvPr/>
        </p:nvPicPr>
        <p:blipFill>
          <a:blip r:embed="rId6" cstate="print"/>
          <a:stretch>
            <a:fillRect/>
          </a:stretch>
        </p:blipFill>
        <p:spPr>
          <a:xfrm>
            <a:off x="1376718" y="4837898"/>
            <a:ext cx="686209" cy="583937"/>
          </a:xfrm>
          <a:prstGeom prst="rect">
            <a:avLst/>
          </a:prstGeom>
        </p:spPr>
      </p:pic>
      <p:sp>
        <p:nvSpPr>
          <p:cNvPr id="30" name="TextBox 29"/>
          <p:cNvSpPr txBox="1"/>
          <p:nvPr/>
        </p:nvSpPr>
        <p:spPr>
          <a:xfrm>
            <a:off x="6337914" y="4819525"/>
            <a:ext cx="835725" cy="422034"/>
          </a:xfrm>
          <a:prstGeom prst="rect">
            <a:avLst/>
          </a:prstGeom>
          <a:noFill/>
        </p:spPr>
        <p:txBody>
          <a:bodyPr wrap="none" lIns="174109" tIns="87056" rIns="174109" bIns="87056" rtlCol="0">
            <a:spAutoFit/>
          </a:bodyPr>
          <a:lstStyle/>
          <a:p>
            <a:pPr algn="ctr" defTabSz="1740932"/>
            <a:r>
              <a:rPr lang="en-US" sz="1600" dirty="0"/>
              <a:t>Xeon</a:t>
            </a:r>
          </a:p>
        </p:txBody>
      </p:sp>
      <p:sp>
        <p:nvSpPr>
          <p:cNvPr id="31" name="TextBox 30"/>
          <p:cNvSpPr txBox="1"/>
          <p:nvPr/>
        </p:nvSpPr>
        <p:spPr>
          <a:xfrm>
            <a:off x="10507140" y="4793757"/>
            <a:ext cx="681837" cy="422034"/>
          </a:xfrm>
          <a:prstGeom prst="rect">
            <a:avLst/>
          </a:prstGeom>
          <a:noFill/>
        </p:spPr>
        <p:txBody>
          <a:bodyPr wrap="none" lIns="174109" tIns="87056" rIns="174109" bIns="87056" rtlCol="0">
            <a:spAutoFit/>
          </a:bodyPr>
          <a:lstStyle/>
          <a:p>
            <a:pPr algn="ctr" defTabSz="1740932"/>
            <a:r>
              <a:rPr lang="en-US" sz="1600" dirty="0"/>
              <a:t>NIC</a:t>
            </a:r>
          </a:p>
        </p:txBody>
      </p:sp>
      <p:sp>
        <p:nvSpPr>
          <p:cNvPr id="32" name="TextBox 31"/>
          <p:cNvSpPr txBox="1"/>
          <p:nvPr/>
        </p:nvSpPr>
        <p:spPr>
          <a:xfrm>
            <a:off x="7178908" y="4806497"/>
            <a:ext cx="862977" cy="422034"/>
          </a:xfrm>
          <a:prstGeom prst="rect">
            <a:avLst/>
          </a:prstGeom>
          <a:noFill/>
        </p:spPr>
        <p:txBody>
          <a:bodyPr wrap="none" lIns="174109" tIns="87056" rIns="174109" bIns="87056" rtlCol="0">
            <a:spAutoFit/>
          </a:bodyPr>
          <a:lstStyle/>
          <a:p>
            <a:pPr algn="ctr" defTabSz="1740932"/>
            <a:r>
              <a:rPr lang="en-US" sz="1600" dirty="0"/>
              <a:t>FPGA</a:t>
            </a:r>
          </a:p>
        </p:txBody>
      </p:sp>
      <p:sp>
        <p:nvSpPr>
          <p:cNvPr id="33" name="TextBox 32"/>
          <p:cNvSpPr txBox="1"/>
          <p:nvPr/>
        </p:nvSpPr>
        <p:spPr>
          <a:xfrm>
            <a:off x="8005981" y="4794347"/>
            <a:ext cx="1238080" cy="422034"/>
          </a:xfrm>
          <a:prstGeom prst="rect">
            <a:avLst/>
          </a:prstGeom>
          <a:noFill/>
        </p:spPr>
        <p:txBody>
          <a:bodyPr wrap="none" lIns="174109" tIns="87056" rIns="174109" bIns="87056" rtlCol="0">
            <a:spAutoFit/>
          </a:bodyPr>
          <a:lstStyle/>
          <a:p>
            <a:pPr algn="ctr" defTabSz="1740932"/>
            <a:r>
              <a:rPr lang="en-US" sz="1600" dirty="0"/>
              <a:t>3DXPoint</a:t>
            </a:r>
          </a:p>
        </p:txBody>
      </p:sp>
      <p:sp>
        <p:nvSpPr>
          <p:cNvPr id="34" name="TextBox 33"/>
          <p:cNvSpPr txBox="1"/>
          <p:nvPr/>
        </p:nvSpPr>
        <p:spPr>
          <a:xfrm>
            <a:off x="9117003" y="4774893"/>
            <a:ext cx="1507383" cy="668255"/>
          </a:xfrm>
          <a:prstGeom prst="rect">
            <a:avLst/>
          </a:prstGeom>
          <a:noFill/>
        </p:spPr>
        <p:txBody>
          <a:bodyPr wrap="none" lIns="174109" tIns="87056" rIns="174109" bIns="87056" rtlCol="0">
            <a:spAutoFit/>
          </a:bodyPr>
          <a:lstStyle/>
          <a:p>
            <a:pPr algn="ctr" defTabSz="1740932"/>
            <a:r>
              <a:rPr lang="en-US" sz="1600" dirty="0"/>
              <a:t>Chipset </a:t>
            </a:r>
          </a:p>
          <a:p>
            <a:pPr algn="ctr" defTabSz="1740932"/>
            <a:r>
              <a:rPr lang="en-US" sz="1600" dirty="0"/>
              <a:t>Acceleration</a:t>
            </a:r>
          </a:p>
        </p:txBody>
      </p:sp>
      <p:pic>
        <p:nvPicPr>
          <p:cNvPr id="35" name="Picture 3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440280" y="4166992"/>
            <a:ext cx="637709" cy="637709"/>
          </a:xfrm>
          <a:prstGeom prst="rect">
            <a:avLst/>
          </a:prstGeom>
        </p:spPr>
      </p:pic>
      <p:pic>
        <p:nvPicPr>
          <p:cNvPr id="36" name="Picture 920" descr="chipset"/>
          <p:cNvPicPr>
            <a:picLocks noChangeAspect="1" noChangeArrowheads="1"/>
          </p:cNvPicPr>
          <p:nvPr/>
        </p:nvPicPr>
        <p:blipFill>
          <a:blip r:embed="rId8" cstate="email"/>
          <a:srcRect/>
          <a:stretch>
            <a:fillRect/>
          </a:stretch>
        </p:blipFill>
        <p:spPr bwMode="auto">
          <a:xfrm>
            <a:off x="9398634" y="4147670"/>
            <a:ext cx="799780" cy="521756"/>
          </a:xfrm>
          <a:prstGeom prst="rect">
            <a:avLst/>
          </a:prstGeom>
          <a:noFill/>
          <a:ln w="9525">
            <a:noFill/>
            <a:miter lim="800000"/>
            <a:headEnd/>
            <a:tailEnd/>
          </a:ln>
        </p:spPr>
      </p:pic>
      <p:pic>
        <p:nvPicPr>
          <p:cNvPr id="95" name="Picture 94" descr="Arria10.jpg"/>
          <p:cNvPicPr>
            <a:picLocks noChangeAspect="1"/>
          </p:cNvPicPr>
          <p:nvPr/>
        </p:nvPicPr>
        <p:blipFill>
          <a:blip r:embed="rId9"/>
          <a:stretch>
            <a:fillRect/>
          </a:stretch>
        </p:blipFill>
        <p:spPr>
          <a:xfrm>
            <a:off x="7294692" y="4149162"/>
            <a:ext cx="631409" cy="631409"/>
          </a:xfrm>
          <a:prstGeom prst="rect">
            <a:avLst/>
          </a:prstGeom>
        </p:spPr>
      </p:pic>
      <p:pic>
        <p:nvPicPr>
          <p:cNvPr id="96" name="Picture 9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350098" y="4122311"/>
            <a:ext cx="1104676" cy="626508"/>
          </a:xfrm>
          <a:prstGeom prst="rect">
            <a:avLst/>
          </a:prstGeom>
          <a:effectLst>
            <a:outerShdw blurRad="50800" dist="38100" dir="2700000" algn="tl" rotWithShape="0">
              <a:prstClr val="black">
                <a:alpha val="40000"/>
              </a:prstClr>
            </a:outerShdw>
          </a:effectLst>
        </p:spPr>
      </p:pic>
      <p:grpSp>
        <p:nvGrpSpPr>
          <p:cNvPr id="97" name="Group 96"/>
          <p:cNvGrpSpPr>
            <a:grpSpLocks noChangeAspect="1"/>
          </p:cNvGrpSpPr>
          <p:nvPr/>
        </p:nvGrpSpPr>
        <p:grpSpPr>
          <a:xfrm>
            <a:off x="8124049" y="4168072"/>
            <a:ext cx="1123272" cy="328763"/>
            <a:chOff x="533400" y="2819400"/>
            <a:chExt cx="3124200" cy="914400"/>
          </a:xfrm>
        </p:grpSpPr>
        <p:grpSp>
          <p:nvGrpSpPr>
            <p:cNvPr id="98" name="Group 97"/>
            <p:cNvGrpSpPr/>
            <p:nvPr/>
          </p:nvGrpSpPr>
          <p:grpSpPr>
            <a:xfrm>
              <a:off x="533400" y="2819400"/>
              <a:ext cx="3124200" cy="914400"/>
              <a:chOff x="533400" y="2819400"/>
              <a:chExt cx="3124200" cy="914400"/>
            </a:xfrm>
            <a:effectLst>
              <a:outerShdw blurRad="50800" dist="38100" dir="2700000" algn="tl" rotWithShape="0">
                <a:prstClr val="black">
                  <a:alpha val="40000"/>
                </a:prstClr>
              </a:outerShdw>
            </a:effectLst>
          </p:grpSpPr>
          <p:sp>
            <p:nvSpPr>
              <p:cNvPr id="105" name="Rectangle 104"/>
              <p:cNvSpPr/>
              <p:nvPr/>
            </p:nvSpPr>
            <p:spPr>
              <a:xfrm>
                <a:off x="533400" y="2819400"/>
                <a:ext cx="3124200" cy="914400"/>
              </a:xfrm>
              <a:prstGeom prst="rect">
                <a:avLst/>
              </a:prstGeom>
              <a:solidFill>
                <a:srgbClr val="2F542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06" name="Rectangle 105"/>
              <p:cNvSpPr/>
              <p:nvPr/>
            </p:nvSpPr>
            <p:spPr>
              <a:xfrm>
                <a:off x="60960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07" name="Rectangle 106"/>
              <p:cNvSpPr/>
              <p:nvPr/>
            </p:nvSpPr>
            <p:spPr>
              <a:xfrm>
                <a:off x="747486"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08" name="Rectangle 107"/>
              <p:cNvSpPr/>
              <p:nvPr/>
            </p:nvSpPr>
            <p:spPr>
              <a:xfrm>
                <a:off x="885372"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09" name="Rectangle 108"/>
              <p:cNvSpPr/>
              <p:nvPr/>
            </p:nvSpPr>
            <p:spPr>
              <a:xfrm>
                <a:off x="1023258"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0" name="Rectangle 109"/>
              <p:cNvSpPr/>
              <p:nvPr/>
            </p:nvSpPr>
            <p:spPr>
              <a:xfrm>
                <a:off x="1161144"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1" name="Rectangle 110"/>
              <p:cNvSpPr/>
              <p:nvPr/>
            </p:nvSpPr>
            <p:spPr>
              <a:xfrm>
                <a:off x="129903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2" name="Rectangle 111"/>
              <p:cNvSpPr/>
              <p:nvPr/>
            </p:nvSpPr>
            <p:spPr>
              <a:xfrm>
                <a:off x="1436916"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3" name="Rectangle 112"/>
              <p:cNvSpPr/>
              <p:nvPr/>
            </p:nvSpPr>
            <p:spPr>
              <a:xfrm>
                <a:off x="1574802"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4" name="Rectangle 113"/>
              <p:cNvSpPr/>
              <p:nvPr/>
            </p:nvSpPr>
            <p:spPr>
              <a:xfrm>
                <a:off x="1712688"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5" name="Rectangle 114"/>
              <p:cNvSpPr/>
              <p:nvPr/>
            </p:nvSpPr>
            <p:spPr>
              <a:xfrm>
                <a:off x="1850574"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6" name="Rectangle 115"/>
              <p:cNvSpPr/>
              <p:nvPr/>
            </p:nvSpPr>
            <p:spPr>
              <a:xfrm>
                <a:off x="198846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7" name="Rectangle 116"/>
              <p:cNvSpPr/>
              <p:nvPr/>
            </p:nvSpPr>
            <p:spPr>
              <a:xfrm>
                <a:off x="2126346"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8" name="Rectangle 117"/>
              <p:cNvSpPr/>
              <p:nvPr/>
            </p:nvSpPr>
            <p:spPr>
              <a:xfrm>
                <a:off x="2264232"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19" name="Rectangle 118"/>
              <p:cNvSpPr/>
              <p:nvPr/>
            </p:nvSpPr>
            <p:spPr>
              <a:xfrm>
                <a:off x="2402118"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0" name="Rectangle 119"/>
              <p:cNvSpPr/>
              <p:nvPr/>
            </p:nvSpPr>
            <p:spPr>
              <a:xfrm>
                <a:off x="2540004"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1" name="Rectangle 120"/>
              <p:cNvSpPr/>
              <p:nvPr/>
            </p:nvSpPr>
            <p:spPr>
              <a:xfrm>
                <a:off x="267789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2" name="Rectangle 121"/>
              <p:cNvSpPr/>
              <p:nvPr/>
            </p:nvSpPr>
            <p:spPr>
              <a:xfrm>
                <a:off x="2953662"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b="1" kern="0" dirty="0">
                  <a:solidFill>
                    <a:prstClr val="white"/>
                  </a:solidFill>
                  <a:cs typeface="Arial"/>
                </a:endParaRPr>
              </a:p>
            </p:txBody>
          </p:sp>
          <p:sp>
            <p:nvSpPr>
              <p:cNvPr id="123" name="Rectangle 122"/>
              <p:cNvSpPr/>
              <p:nvPr/>
            </p:nvSpPr>
            <p:spPr>
              <a:xfrm>
                <a:off x="3091548"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4" name="Rectangle 123"/>
              <p:cNvSpPr/>
              <p:nvPr/>
            </p:nvSpPr>
            <p:spPr>
              <a:xfrm>
                <a:off x="336732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5" name="Rectangle 124"/>
              <p:cNvSpPr/>
              <p:nvPr/>
            </p:nvSpPr>
            <p:spPr>
              <a:xfrm>
                <a:off x="3505200"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6" name="Rectangle 125"/>
              <p:cNvSpPr/>
              <p:nvPr/>
            </p:nvSpPr>
            <p:spPr>
              <a:xfrm>
                <a:off x="3229434"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sp>
            <p:nvSpPr>
              <p:cNvPr id="127" name="Rectangle 126"/>
              <p:cNvSpPr/>
              <p:nvPr/>
            </p:nvSpPr>
            <p:spPr>
              <a:xfrm>
                <a:off x="2815776" y="3657600"/>
                <a:ext cx="76200" cy="76200"/>
              </a:xfrm>
              <a:prstGeom prst="rect">
                <a:avLst/>
              </a:prstGeom>
              <a:solidFill>
                <a:srgbClr val="DCDC0A"/>
              </a:solidFill>
              <a:ln w="9525" cap="flat" cmpd="sng" algn="ctr">
                <a:noFill/>
                <a:prstDash val="solid"/>
              </a:ln>
              <a:effectLst/>
            </p:spPr>
            <p:txBody>
              <a:bodyPr rtlCol="0" anchor="ctr"/>
              <a:lstStyle/>
              <a:p>
                <a:pPr algn="ctr" defTabSz="609570">
                  <a:defRPr/>
                </a:pPr>
                <a:endParaRPr lang="en-US" sz="1600" kern="0" dirty="0">
                  <a:solidFill>
                    <a:prstClr val="white"/>
                  </a:solidFill>
                  <a:cs typeface="Arial"/>
                </a:endParaRPr>
              </a:p>
            </p:txBody>
          </p:sp>
        </p:grpSp>
        <p:sp>
          <p:nvSpPr>
            <p:cNvPr id="99" name="Rectangle 98"/>
            <p:cNvSpPr/>
            <p:nvPr/>
          </p:nvSpPr>
          <p:spPr>
            <a:xfrm>
              <a:off x="1513116" y="2971800"/>
              <a:ext cx="375558" cy="533400"/>
            </a:xfrm>
            <a:prstGeom prst="rect">
              <a:avLst/>
            </a:prstGeom>
            <a:solidFill>
              <a:sysClr val="window" lastClr="FFFFFF">
                <a:lumMod val="65000"/>
              </a:sysClr>
            </a:solidFill>
            <a:ln w="9525" cap="flat" cmpd="sng" algn="ctr">
              <a:solidFill>
                <a:sysClr val="windowText" lastClr="000000"/>
              </a:solidFill>
              <a:prstDash val="solid"/>
            </a:ln>
            <a:effectLst/>
            <a:scene3d>
              <a:camera prst="orthographicFront"/>
              <a:lightRig rig="threePt" dir="t"/>
            </a:scene3d>
            <a:sp3d>
              <a:bevelT/>
            </a:sp3d>
          </p:spPr>
          <p:txBody>
            <a:bodyPr rtlCol="0" anchor="ctr"/>
            <a:lstStyle/>
            <a:p>
              <a:pPr algn="ctr" defTabSz="609570">
                <a:defRPr/>
              </a:pPr>
              <a:endParaRPr lang="en-US" sz="1600" kern="0" dirty="0">
                <a:solidFill>
                  <a:prstClr val="white"/>
                </a:solidFill>
                <a:cs typeface="Arial"/>
              </a:endParaRPr>
            </a:p>
          </p:txBody>
        </p:sp>
        <p:sp>
          <p:nvSpPr>
            <p:cNvPr id="100" name="Rectangle 99"/>
            <p:cNvSpPr/>
            <p:nvPr/>
          </p:nvSpPr>
          <p:spPr>
            <a:xfrm>
              <a:off x="2026558" y="2971800"/>
              <a:ext cx="375558" cy="533400"/>
            </a:xfrm>
            <a:prstGeom prst="rect">
              <a:avLst/>
            </a:prstGeom>
            <a:solidFill>
              <a:sysClr val="window" lastClr="FFFFFF">
                <a:lumMod val="65000"/>
              </a:sysClr>
            </a:solidFill>
            <a:ln w="9525" cap="flat" cmpd="sng" algn="ctr">
              <a:solidFill>
                <a:sysClr val="windowText" lastClr="000000"/>
              </a:solidFill>
              <a:prstDash val="solid"/>
            </a:ln>
            <a:effectLst/>
            <a:scene3d>
              <a:camera prst="orthographicFront"/>
              <a:lightRig rig="threePt" dir="t"/>
            </a:scene3d>
            <a:sp3d>
              <a:bevelT/>
            </a:sp3d>
          </p:spPr>
          <p:txBody>
            <a:bodyPr rtlCol="0" anchor="ctr"/>
            <a:lstStyle/>
            <a:p>
              <a:pPr algn="ctr" defTabSz="609570">
                <a:defRPr/>
              </a:pPr>
              <a:endParaRPr lang="en-US" sz="1600" kern="0" dirty="0">
                <a:solidFill>
                  <a:prstClr val="white"/>
                </a:solidFill>
                <a:cs typeface="Arial"/>
              </a:endParaRPr>
            </a:p>
          </p:txBody>
        </p:sp>
        <p:sp>
          <p:nvSpPr>
            <p:cNvPr id="101" name="Rectangle 100"/>
            <p:cNvSpPr/>
            <p:nvPr/>
          </p:nvSpPr>
          <p:spPr>
            <a:xfrm>
              <a:off x="2540000" y="2971800"/>
              <a:ext cx="375558" cy="533400"/>
            </a:xfrm>
            <a:prstGeom prst="rect">
              <a:avLst/>
            </a:prstGeom>
            <a:solidFill>
              <a:sysClr val="window" lastClr="FFFFFF">
                <a:lumMod val="65000"/>
              </a:sysClr>
            </a:solidFill>
            <a:ln w="9525" cap="flat" cmpd="sng" algn="ctr">
              <a:solidFill>
                <a:sysClr val="windowText" lastClr="000000"/>
              </a:solidFill>
              <a:prstDash val="solid"/>
            </a:ln>
            <a:effectLst/>
            <a:scene3d>
              <a:camera prst="orthographicFront"/>
              <a:lightRig rig="threePt" dir="t"/>
            </a:scene3d>
            <a:sp3d>
              <a:bevelT/>
            </a:sp3d>
          </p:spPr>
          <p:txBody>
            <a:bodyPr rtlCol="0" anchor="ctr"/>
            <a:lstStyle/>
            <a:p>
              <a:pPr algn="ctr" defTabSz="609570">
                <a:defRPr/>
              </a:pPr>
              <a:endParaRPr lang="en-US" sz="1600" kern="0" dirty="0">
                <a:solidFill>
                  <a:prstClr val="white"/>
                </a:solidFill>
                <a:cs typeface="Arial"/>
              </a:endParaRPr>
            </a:p>
          </p:txBody>
        </p:sp>
        <p:sp>
          <p:nvSpPr>
            <p:cNvPr id="102" name="Rectangle 101"/>
            <p:cNvSpPr/>
            <p:nvPr/>
          </p:nvSpPr>
          <p:spPr>
            <a:xfrm>
              <a:off x="3053442" y="2971800"/>
              <a:ext cx="375558" cy="533400"/>
            </a:xfrm>
            <a:prstGeom prst="rect">
              <a:avLst/>
            </a:prstGeom>
            <a:solidFill>
              <a:sysClr val="window" lastClr="FFFFFF">
                <a:lumMod val="65000"/>
              </a:sysClr>
            </a:solidFill>
            <a:ln w="9525" cap="flat" cmpd="sng" algn="ctr">
              <a:solidFill>
                <a:sysClr val="windowText" lastClr="000000"/>
              </a:solidFill>
              <a:prstDash val="solid"/>
            </a:ln>
            <a:effectLst/>
            <a:scene3d>
              <a:camera prst="orthographicFront"/>
              <a:lightRig rig="threePt" dir="t"/>
            </a:scene3d>
            <a:sp3d>
              <a:bevelT/>
            </a:sp3d>
          </p:spPr>
          <p:txBody>
            <a:bodyPr rtlCol="0" anchor="ctr"/>
            <a:lstStyle/>
            <a:p>
              <a:pPr algn="ctr" defTabSz="609570">
                <a:defRPr/>
              </a:pPr>
              <a:endParaRPr lang="en-US" sz="1600" kern="0" dirty="0">
                <a:solidFill>
                  <a:prstClr val="white"/>
                </a:solidFill>
                <a:cs typeface="Arial"/>
              </a:endParaRPr>
            </a:p>
          </p:txBody>
        </p:sp>
        <p:sp>
          <p:nvSpPr>
            <p:cNvPr id="103" name="Rounded Rectangle 102"/>
            <p:cNvSpPr/>
            <p:nvPr/>
          </p:nvSpPr>
          <p:spPr>
            <a:xfrm>
              <a:off x="785586" y="3048000"/>
              <a:ext cx="375558" cy="152400"/>
            </a:xfrm>
            <a:prstGeom prst="roundRect">
              <a:avLst/>
            </a:prstGeom>
            <a:solidFill>
              <a:sysClr val="windowText" lastClr="000000">
                <a:lumMod val="50000"/>
                <a:lumOff val="50000"/>
              </a:sysClr>
            </a:solidFill>
            <a:ln w="9525" cap="flat" cmpd="sng" algn="ctr">
              <a:noFill/>
              <a:prstDash val="solid"/>
            </a:ln>
            <a:effectLst/>
            <a:scene3d>
              <a:camera prst="orthographicFront"/>
              <a:lightRig rig="threePt" dir="t"/>
            </a:scene3d>
            <a:sp3d>
              <a:bevelT w="114300" prst="artDeco"/>
            </a:sp3d>
          </p:spPr>
          <p:txBody>
            <a:bodyPr rtlCol="0" anchor="ctr"/>
            <a:lstStyle/>
            <a:p>
              <a:pPr algn="ctr" defTabSz="609570">
                <a:defRPr/>
              </a:pPr>
              <a:endParaRPr lang="en-US" sz="1600" kern="0" dirty="0">
                <a:solidFill>
                  <a:prstClr val="white"/>
                </a:solidFill>
                <a:cs typeface="Arial"/>
              </a:endParaRPr>
            </a:p>
          </p:txBody>
        </p:sp>
        <p:sp>
          <p:nvSpPr>
            <p:cNvPr id="104" name="Rounded Rectangle 103"/>
            <p:cNvSpPr/>
            <p:nvPr/>
          </p:nvSpPr>
          <p:spPr>
            <a:xfrm>
              <a:off x="843642" y="3276600"/>
              <a:ext cx="375558" cy="152400"/>
            </a:xfrm>
            <a:prstGeom prst="roundRect">
              <a:avLst/>
            </a:prstGeom>
            <a:solidFill>
              <a:sysClr val="windowText" lastClr="000000">
                <a:lumMod val="50000"/>
                <a:lumOff val="50000"/>
              </a:sysClr>
            </a:solidFill>
            <a:ln w="9525" cap="flat" cmpd="sng" algn="ctr">
              <a:noFill/>
              <a:prstDash val="solid"/>
            </a:ln>
            <a:effectLst/>
            <a:scene3d>
              <a:camera prst="orthographicFront"/>
              <a:lightRig rig="threePt" dir="t"/>
            </a:scene3d>
            <a:sp3d>
              <a:bevelT w="114300" prst="artDeco"/>
            </a:sp3d>
          </p:spPr>
          <p:txBody>
            <a:bodyPr rtlCol="0" anchor="ctr"/>
            <a:lstStyle/>
            <a:p>
              <a:pPr algn="ctr" defTabSz="609570">
                <a:defRPr/>
              </a:pPr>
              <a:endParaRPr lang="en-US" sz="1600" kern="0" dirty="0">
                <a:solidFill>
                  <a:prstClr val="white"/>
                </a:solidFill>
                <a:cs typeface="Arial"/>
              </a:endParaRPr>
            </a:p>
          </p:txBody>
        </p:sp>
      </p:grpSp>
      <p:sp>
        <p:nvSpPr>
          <p:cNvPr id="69" name="Title 2"/>
          <p:cNvSpPr txBox="1">
            <a:spLocks/>
          </p:cNvSpPr>
          <p:nvPr/>
        </p:nvSpPr>
        <p:spPr>
          <a:xfrm>
            <a:off x="456717" y="1072076"/>
            <a:ext cx="2729273" cy="589229"/>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200" dirty="0">
                <a:solidFill>
                  <a:schemeClr val="tx1"/>
                </a:solidFill>
              </a:rPr>
              <a:t>From this…</a:t>
            </a:r>
          </a:p>
        </p:txBody>
      </p:sp>
    </p:spTree>
    <p:extLst>
      <p:ext uri="{BB962C8B-B14F-4D97-AF65-F5344CB8AC3E}">
        <p14:creationId xmlns:p14="http://schemas.microsoft.com/office/powerpoint/2010/main" val="399267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t="13320" r="184" b="38796"/>
          <a:stretch/>
        </p:blipFill>
        <p:spPr>
          <a:xfrm>
            <a:off x="592437" y="2116523"/>
            <a:ext cx="3805887" cy="1120439"/>
          </a:xfrm>
          <a:prstGeom prst="rect">
            <a:avLst/>
          </a:prstGeom>
        </p:spPr>
      </p:pic>
      <p:pic>
        <p:nvPicPr>
          <p:cNvPr id="53"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92437" y="4639800"/>
            <a:ext cx="3805887" cy="12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idx="4294967295"/>
          </p:nvPr>
        </p:nvSpPr>
        <p:spPr>
          <a:xfrm>
            <a:off x="-22684" y="117068"/>
            <a:ext cx="11249025" cy="724365"/>
          </a:xfrm>
        </p:spPr>
        <p:txBody>
          <a:bodyPr/>
          <a:lstStyle/>
          <a:p>
            <a:r>
              <a:rPr lang="en-US" spc="-67" dirty="0">
                <a:solidFill>
                  <a:schemeClr val="accent3"/>
                </a:solidFill>
              </a:rPr>
              <a:t>Functional</a:t>
            </a:r>
            <a:r>
              <a:rPr lang="en-US" spc="-67" dirty="0">
                <a:solidFill>
                  <a:schemeClr val="tx1"/>
                </a:solidFill>
              </a:rPr>
              <a:t> Safety (</a:t>
            </a:r>
            <a:r>
              <a:rPr lang="en-US" spc="-67" dirty="0" err="1">
                <a:solidFill>
                  <a:schemeClr val="tx1"/>
                </a:solidFill>
              </a:rPr>
              <a:t>fusa</a:t>
            </a:r>
            <a:r>
              <a:rPr lang="en-US" spc="-67" dirty="0">
                <a:solidFill>
                  <a:schemeClr val="tx1"/>
                </a:solidFill>
              </a:rPr>
              <a:t>)</a:t>
            </a:r>
          </a:p>
        </p:txBody>
      </p:sp>
      <p:sp>
        <p:nvSpPr>
          <p:cNvPr id="39" name="TextBox 38"/>
          <p:cNvSpPr txBox="1"/>
          <p:nvPr/>
        </p:nvSpPr>
        <p:spPr>
          <a:xfrm>
            <a:off x="11370471" y="80515"/>
            <a:ext cx="854644" cy="387752"/>
          </a:xfrm>
          <a:prstGeom prst="rect">
            <a:avLst/>
          </a:prstGeom>
          <a:noFill/>
        </p:spPr>
        <p:txBody>
          <a:bodyPr wrap="square" lIns="121920" tIns="60960" rIns="121920" bIns="60960" rtlCol="0" anchor="ctr" anchorCtr="0">
            <a:noAutofit/>
          </a:bodyPr>
          <a:lstStyle/>
          <a:p>
            <a:pPr algn="ctr">
              <a:lnSpc>
                <a:spcPct val="70000"/>
              </a:lnSpc>
            </a:pPr>
            <a:r>
              <a:rPr lang="en-US" sz="2669" dirty="0" err="1">
                <a:solidFill>
                  <a:srgbClr val="00AEEF"/>
                </a:solidFill>
                <a:latin typeface="Intel Clear Pro"/>
              </a:rPr>
              <a:t>FUsa</a:t>
            </a:r>
            <a:endParaRPr lang="en-US" sz="2669" dirty="0">
              <a:solidFill>
                <a:srgbClr val="00AEEF"/>
              </a:solidFill>
              <a:latin typeface="Intel Clear Pro"/>
            </a:endParaRPr>
          </a:p>
        </p:txBody>
      </p:sp>
      <p:pic>
        <p:nvPicPr>
          <p:cNvPr id="32"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13736" y="3354677"/>
            <a:ext cx="3784589" cy="120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71139" y="2317743"/>
            <a:ext cx="3827187" cy="926856"/>
          </a:xfrm>
          <a:prstGeom prst="rect">
            <a:avLst/>
          </a:prstGeom>
          <a:gradFill flip="none" rotWithShape="1">
            <a:gsLst>
              <a:gs pos="0">
                <a:srgbClr val="000000"/>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Time to market</a:t>
            </a:r>
          </a:p>
        </p:txBody>
      </p:sp>
      <p:sp>
        <p:nvSpPr>
          <p:cNvPr id="40" name="TextBox 39"/>
          <p:cNvSpPr txBox="1"/>
          <p:nvPr/>
        </p:nvSpPr>
        <p:spPr>
          <a:xfrm>
            <a:off x="613731" y="3630923"/>
            <a:ext cx="3784592" cy="926856"/>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Workload consolidation</a:t>
            </a:r>
          </a:p>
        </p:txBody>
      </p:sp>
      <p:sp>
        <p:nvSpPr>
          <p:cNvPr id="42" name="TextBox 41"/>
          <p:cNvSpPr txBox="1"/>
          <p:nvPr/>
        </p:nvSpPr>
        <p:spPr>
          <a:xfrm>
            <a:off x="571139" y="4933219"/>
            <a:ext cx="3827188" cy="926856"/>
          </a:xfrm>
          <a:prstGeom prst="rect">
            <a:avLst/>
          </a:prstGeom>
          <a:gradFill flip="none" rotWithShape="1">
            <a:gsLst>
              <a:gs pos="0">
                <a:srgbClr val="000000"/>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cost</a:t>
            </a:r>
          </a:p>
        </p:txBody>
      </p:sp>
      <p:sp>
        <p:nvSpPr>
          <p:cNvPr id="43" name="Content Placeholder 4"/>
          <p:cNvSpPr txBox="1">
            <a:spLocks/>
          </p:cNvSpPr>
          <p:nvPr/>
        </p:nvSpPr>
        <p:spPr>
          <a:xfrm>
            <a:off x="4930935" y="2026553"/>
            <a:ext cx="4505233" cy="3415887"/>
          </a:xfrm>
          <a:prstGeom prst="rect">
            <a:avLst/>
          </a:prstGeom>
        </p:spPr>
        <p:txBody>
          <a:bodyPr vert="horz" wrap="square" lIns="121920" tIns="60960" rIns="121920" bIns="60960" rtlCol="0">
            <a:no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81" indent="-380981">
              <a:buClr>
                <a:prstClr val="white"/>
              </a:buClr>
              <a:buFont typeface="Arial" panose="020B0604020202020204" pitchFamily="34" charset="0"/>
              <a:buChar char="•"/>
            </a:pPr>
            <a:r>
              <a:rPr lang="it-IT" sz="2000" b="1" dirty="0">
                <a:solidFill>
                  <a:prstClr val="white"/>
                </a:solidFill>
              </a:rPr>
              <a:t>Integrated Functional Safety Platform </a:t>
            </a:r>
            <a:r>
              <a:rPr lang="it-IT" sz="2000" dirty="0">
                <a:solidFill>
                  <a:prstClr val="white"/>
                </a:solidFill>
              </a:rPr>
              <a:t>Turnkey SoC, S/W and  safety documented solution</a:t>
            </a:r>
          </a:p>
          <a:p>
            <a:pPr>
              <a:buClr>
                <a:prstClr val="white"/>
              </a:buClr>
            </a:pPr>
            <a:endParaRPr lang="en-US" sz="2000" dirty="0">
              <a:solidFill>
                <a:prstClr val="white"/>
              </a:solidFill>
            </a:endParaRPr>
          </a:p>
          <a:p>
            <a:pPr marL="380981" indent="-380981">
              <a:spcBef>
                <a:spcPts val="0"/>
              </a:spcBef>
              <a:buClr>
                <a:prstClr val="white"/>
              </a:buClr>
              <a:buFont typeface="Arial" panose="020B0604020202020204" pitchFamily="34" charset="0"/>
              <a:buChar char="•"/>
            </a:pPr>
            <a:r>
              <a:rPr lang="en-US" sz="2000" b="1" dirty="0">
                <a:solidFill>
                  <a:prstClr val="white"/>
                </a:solidFill>
              </a:rPr>
              <a:t>Reduce Total Cost of Ownership</a:t>
            </a:r>
          </a:p>
          <a:p>
            <a:pPr marL="376748">
              <a:spcBef>
                <a:spcPts val="0"/>
              </a:spcBef>
              <a:buClr>
                <a:prstClr val="white"/>
              </a:buClr>
            </a:pPr>
            <a:r>
              <a:rPr lang="en-US" sz="2000" dirty="0">
                <a:solidFill>
                  <a:prstClr val="white"/>
                </a:solidFill>
              </a:rPr>
              <a:t>Run (safe and non-safe) mixed criticality workloads on  </a:t>
            </a:r>
            <a:r>
              <a:rPr lang="en-US" sz="2000" dirty="0" err="1">
                <a:solidFill>
                  <a:prstClr val="white"/>
                </a:solidFill>
              </a:rPr>
              <a:t>SoC</a:t>
            </a:r>
            <a:r>
              <a:rPr lang="en-US" sz="2000" dirty="0">
                <a:solidFill>
                  <a:prstClr val="white"/>
                </a:solidFill>
              </a:rPr>
              <a:t> </a:t>
            </a:r>
          </a:p>
          <a:p>
            <a:pPr marL="376748">
              <a:spcBef>
                <a:spcPts val="0"/>
              </a:spcBef>
              <a:buClr>
                <a:prstClr val="white"/>
              </a:buClr>
            </a:pPr>
            <a:endParaRPr lang="en-US" sz="2000" dirty="0">
              <a:solidFill>
                <a:prstClr val="white"/>
              </a:solidFill>
            </a:endParaRPr>
          </a:p>
          <a:p>
            <a:pPr marL="380981" indent="-380981">
              <a:spcBef>
                <a:spcPts val="0"/>
              </a:spcBef>
              <a:buClr>
                <a:prstClr val="white"/>
              </a:buClr>
              <a:buFont typeface="Arial" panose="020B0604020202020204" pitchFamily="34" charset="0"/>
              <a:buChar char="•"/>
            </a:pPr>
            <a:r>
              <a:rPr lang="en-US" sz="2000" b="1" dirty="0">
                <a:solidFill>
                  <a:prstClr val="white"/>
                </a:solidFill>
              </a:rPr>
              <a:t>Improve Operational Insight</a:t>
            </a:r>
          </a:p>
          <a:p>
            <a:pPr marL="376748">
              <a:spcBef>
                <a:spcPts val="0"/>
              </a:spcBef>
              <a:buClr>
                <a:prstClr val="white"/>
              </a:buClr>
            </a:pPr>
            <a:r>
              <a:rPr lang="en-US" sz="2000" dirty="0">
                <a:solidFill>
                  <a:prstClr val="white"/>
                </a:solidFill>
              </a:rPr>
              <a:t>Provides high levels of traceability and verification</a:t>
            </a:r>
          </a:p>
          <a:p>
            <a:pPr marL="380981" indent="-380981">
              <a:buClr>
                <a:prstClr val="white"/>
              </a:buClr>
              <a:buFont typeface="Arial" panose="020B0604020202020204" pitchFamily="34" charset="0"/>
              <a:buChar char="•"/>
            </a:pPr>
            <a:endParaRPr lang="en-US" sz="1867" dirty="0">
              <a:solidFill>
                <a:prstClr val="white"/>
              </a:solidFill>
            </a:endParaRPr>
          </a:p>
          <a:p>
            <a:pPr marL="380981" indent="-380981">
              <a:buClr>
                <a:prstClr val="white"/>
              </a:buClr>
              <a:buFont typeface="Arial" panose="020B0604020202020204" pitchFamily="34" charset="0"/>
              <a:buChar char="•"/>
            </a:pPr>
            <a:endParaRPr lang="en-US" sz="1867" dirty="0">
              <a:solidFill>
                <a:prstClr val="white"/>
              </a:solidFill>
            </a:endParaRPr>
          </a:p>
        </p:txBody>
      </p:sp>
      <p:sp>
        <p:nvSpPr>
          <p:cNvPr id="44" name="TextBox 43"/>
          <p:cNvSpPr txBox="1"/>
          <p:nvPr/>
        </p:nvSpPr>
        <p:spPr>
          <a:xfrm>
            <a:off x="471951" y="1287945"/>
            <a:ext cx="3450304" cy="552395"/>
          </a:xfrm>
          <a:prstGeom prst="rect">
            <a:avLst/>
          </a:prstGeom>
          <a:noFill/>
        </p:spPr>
        <p:txBody>
          <a:bodyPr wrap="none" rtlCol="0">
            <a:spAutoFit/>
          </a:bodyPr>
          <a:lstStyle/>
          <a:p>
            <a:pPr>
              <a:lnSpc>
                <a:spcPct val="70000"/>
              </a:lnSpc>
            </a:pPr>
            <a:r>
              <a:rPr lang="en-US" sz="4271" spc="-80" dirty="0">
                <a:solidFill>
                  <a:srgbClr val="00AEEF"/>
                </a:solidFill>
                <a:latin typeface="Intel Clear Pro"/>
              </a:rPr>
              <a:t>CHALLENGES FACING </a:t>
            </a:r>
            <a:r>
              <a:rPr lang="en-US" sz="4271" spc="-80" dirty="0" err="1">
                <a:solidFill>
                  <a:srgbClr val="00AEEF"/>
                </a:solidFill>
                <a:latin typeface="Intel Clear Pro"/>
              </a:rPr>
              <a:t>FuSa</a:t>
            </a:r>
            <a:endParaRPr lang="en-US" sz="4271" spc="-80" dirty="0">
              <a:solidFill>
                <a:srgbClr val="00AEEF"/>
              </a:solidFill>
              <a:latin typeface="Intel Clear Pro"/>
            </a:endParaRPr>
          </a:p>
        </p:txBody>
      </p:sp>
      <p:sp>
        <p:nvSpPr>
          <p:cNvPr id="45" name="TextBox 44"/>
          <p:cNvSpPr txBox="1"/>
          <p:nvPr/>
        </p:nvSpPr>
        <p:spPr>
          <a:xfrm>
            <a:off x="5345917" y="1281763"/>
            <a:ext cx="6275984" cy="552395"/>
          </a:xfrm>
          <a:prstGeom prst="rect">
            <a:avLst/>
          </a:prstGeom>
          <a:noFill/>
        </p:spPr>
        <p:txBody>
          <a:bodyPr wrap="square" rtlCol="0">
            <a:spAutoFit/>
          </a:bodyPr>
          <a:lstStyle/>
          <a:p>
            <a:pPr>
              <a:lnSpc>
                <a:spcPct val="70000"/>
              </a:lnSpc>
            </a:pPr>
            <a:r>
              <a:rPr lang="en-US" sz="4271" spc="-80" dirty="0">
                <a:solidFill>
                  <a:srgbClr val="00AEEF"/>
                </a:solidFill>
                <a:latin typeface="Intel Clear Pro"/>
              </a:rPr>
              <a:t>Certified safety solutions</a:t>
            </a: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36168" y="5907275"/>
            <a:ext cx="1477461" cy="22593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60355" y="5722000"/>
            <a:ext cx="596549" cy="596549"/>
          </a:xfrm>
          <a:prstGeom prst="rect">
            <a:avLst/>
          </a:prstGeom>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494566" y="5722000"/>
            <a:ext cx="596477" cy="596477"/>
          </a:xfrm>
          <a:prstGeom prst="rect">
            <a:avLst/>
          </a:prstGeom>
          <a:effectLst>
            <a:outerShdw blurRad="50800" dist="38100" dir="2700000" algn="tl" rotWithShape="0">
              <a:prstClr val="black">
                <a:alpha val="40000"/>
              </a:prstClr>
            </a:outerShdw>
          </a:effectLst>
        </p:spPr>
      </p:pic>
      <p:pic>
        <p:nvPicPr>
          <p:cNvPr id="41" name="Picture 40"/>
          <p:cNvPicPr>
            <a:picLocks noChangeAspect="1"/>
          </p:cNvPicPr>
          <p:nvPr/>
        </p:nvPicPr>
        <p:blipFill>
          <a:blip r:embed="rId10">
            <a:biLevel thresh="25000"/>
            <a:extLst>
              <a:ext uri="{28A0092B-C50C-407E-A947-70E740481C1C}">
                <a14:useLocalDpi xmlns:a14="http://schemas.microsoft.com/office/drawing/2010/main"/>
              </a:ext>
            </a:extLst>
          </a:blip>
          <a:stretch>
            <a:fillRect/>
          </a:stretch>
        </p:blipFill>
        <p:spPr>
          <a:xfrm>
            <a:off x="5601829" y="5849675"/>
            <a:ext cx="1523425" cy="342971"/>
          </a:xfrm>
          <a:prstGeom prst="rect">
            <a:avLst/>
          </a:prstGeom>
          <a:effectLst/>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07420" y="1397798"/>
            <a:ext cx="2789593" cy="1956879"/>
          </a:xfrm>
          <a:prstGeom prst="rect">
            <a:avLst/>
          </a:prstGeom>
        </p:spPr>
      </p:pic>
      <p:pic>
        <p:nvPicPr>
          <p:cNvPr id="3" name="Picture 2"/>
          <p:cNvPicPr>
            <a:picLocks noChangeAspect="1"/>
          </p:cNvPicPr>
          <p:nvPr/>
        </p:nvPicPr>
        <p:blipFill>
          <a:blip r:embed="rId12"/>
          <a:stretch>
            <a:fillRect/>
          </a:stretch>
        </p:blipFill>
        <p:spPr>
          <a:xfrm>
            <a:off x="9732105" y="3984917"/>
            <a:ext cx="2468967" cy="1599540"/>
          </a:xfrm>
          <a:prstGeom prst="rect">
            <a:avLst/>
          </a:prstGeom>
        </p:spPr>
      </p:pic>
      <p:sp>
        <p:nvSpPr>
          <p:cNvPr id="6" name="TextBox 5"/>
          <p:cNvSpPr txBox="1"/>
          <p:nvPr/>
        </p:nvSpPr>
        <p:spPr>
          <a:xfrm>
            <a:off x="9873013" y="5127899"/>
            <a:ext cx="2187147" cy="369332"/>
          </a:xfrm>
          <a:prstGeom prst="rect">
            <a:avLst/>
          </a:prstGeom>
          <a:noFill/>
        </p:spPr>
        <p:txBody>
          <a:bodyPr wrap="square" rtlCol="0">
            <a:spAutoFit/>
          </a:bodyPr>
          <a:lstStyle/>
          <a:p>
            <a:r>
              <a:rPr lang="en-US" dirty="0" err="1"/>
              <a:t>FuSa</a:t>
            </a:r>
            <a:r>
              <a:rPr lang="en-US" dirty="0"/>
              <a:t> Platform</a:t>
            </a:r>
          </a:p>
        </p:txBody>
      </p:sp>
      <p:cxnSp>
        <p:nvCxnSpPr>
          <p:cNvPr id="55" name="Straight Connector 54"/>
          <p:cNvCxnSpPr/>
          <p:nvPr/>
        </p:nvCxnSpPr>
        <p:spPr>
          <a:xfrm>
            <a:off x="10798441" y="466847"/>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729614" y="80515"/>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4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0850" b="30827"/>
          <a:stretch/>
        </p:blipFill>
        <p:spPr>
          <a:xfrm>
            <a:off x="853567" y="4754910"/>
            <a:ext cx="3784599" cy="1371601"/>
          </a:xfrm>
          <a:prstGeom prst="rect">
            <a:avLst/>
          </a:prstGeom>
        </p:spPr>
      </p:pic>
      <p:pic>
        <p:nvPicPr>
          <p:cNvPr id="3" name="Picture 2"/>
          <p:cNvPicPr>
            <a:picLocks noChangeAspect="1"/>
          </p:cNvPicPr>
          <p:nvPr/>
        </p:nvPicPr>
        <p:blipFill rotWithShape="1">
          <a:blip r:embed="rId4"/>
          <a:srcRect l="-653" t="22191" r="653" b="15846"/>
          <a:stretch/>
        </p:blipFill>
        <p:spPr>
          <a:xfrm>
            <a:off x="827117" y="3309308"/>
            <a:ext cx="3784599" cy="1319059"/>
          </a:xfrm>
          <a:prstGeom prst="rect">
            <a:avLst/>
          </a:prstGeom>
        </p:spPr>
      </p:pic>
      <p:sp>
        <p:nvSpPr>
          <p:cNvPr id="7" name="Title 6"/>
          <p:cNvSpPr>
            <a:spLocks noGrp="1"/>
          </p:cNvSpPr>
          <p:nvPr>
            <p:ph type="title"/>
          </p:nvPr>
        </p:nvSpPr>
        <p:spPr/>
        <p:txBody>
          <a:bodyPr/>
          <a:lstStyle/>
          <a:p>
            <a:r>
              <a:rPr lang="en-US" dirty="0" smtClean="0">
                <a:solidFill>
                  <a:schemeClr val="accent3">
                    <a:alpha val="90000"/>
                  </a:schemeClr>
                </a:solidFill>
              </a:rPr>
              <a:t>the </a:t>
            </a:r>
            <a:r>
              <a:rPr lang="en-US" dirty="0">
                <a:solidFill>
                  <a:schemeClr val="accent3">
                    <a:alpha val="90000"/>
                  </a:schemeClr>
                </a:solidFill>
              </a:rPr>
              <a:t>“eye” </a:t>
            </a:r>
            <a:r>
              <a:rPr lang="en-US" dirty="0"/>
              <a:t>for smart manufacturing</a:t>
            </a:r>
            <a:endParaRPr lang="en-US" spc="-67" dirty="0"/>
          </a:p>
        </p:txBody>
      </p:sp>
      <p:sp>
        <p:nvSpPr>
          <p:cNvPr id="2" name="Text Placeholder 1"/>
          <p:cNvSpPr>
            <a:spLocks noGrp="1"/>
          </p:cNvSpPr>
          <p:nvPr>
            <p:ph type="body" sz="quarter" idx="13"/>
          </p:nvPr>
        </p:nvSpPr>
        <p:spPr/>
        <p:txBody>
          <a:bodyPr/>
          <a:lstStyle/>
          <a:p>
            <a:endParaRPr lang="en-US"/>
          </a:p>
        </p:txBody>
      </p:sp>
      <p:cxnSp>
        <p:nvCxnSpPr>
          <p:cNvPr id="35" name="Straight Connector 34"/>
          <p:cNvCxnSpPr/>
          <p:nvPr/>
        </p:nvCxnSpPr>
        <p:spPr>
          <a:xfrm>
            <a:off x="10702218" y="41313"/>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702218" y="529521"/>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15983" y="33932"/>
            <a:ext cx="1655780" cy="514117"/>
          </a:xfrm>
          <a:prstGeom prst="rect">
            <a:avLst/>
          </a:prstGeom>
          <a:noFill/>
        </p:spPr>
        <p:txBody>
          <a:bodyPr wrap="square" lIns="121920" tIns="60960" rIns="121920" bIns="60960" rtlCol="0" anchor="ctr" anchorCtr="0">
            <a:noAutofit/>
          </a:bodyPr>
          <a:lstStyle/>
          <a:p>
            <a:pPr algn="ctr">
              <a:lnSpc>
                <a:spcPct val="70000"/>
              </a:lnSpc>
            </a:pPr>
            <a:r>
              <a:rPr lang="en-US" sz="2669" dirty="0">
                <a:solidFill>
                  <a:srgbClr val="00AEEF"/>
                </a:solidFill>
                <a:latin typeface="Intel Clear Pro"/>
              </a:rPr>
              <a:t>Machine Vision</a:t>
            </a:r>
          </a:p>
        </p:txBody>
      </p:sp>
      <p:pic>
        <p:nvPicPr>
          <p:cNvPr id="28"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53589" y="1933565"/>
            <a:ext cx="3784587" cy="120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853567" y="2209813"/>
            <a:ext cx="3784615" cy="926856"/>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Precision production</a:t>
            </a:r>
          </a:p>
        </p:txBody>
      </p:sp>
      <p:sp>
        <p:nvSpPr>
          <p:cNvPr id="40" name="TextBox 39"/>
          <p:cNvSpPr txBox="1"/>
          <p:nvPr/>
        </p:nvSpPr>
        <p:spPr>
          <a:xfrm>
            <a:off x="853567" y="3707957"/>
            <a:ext cx="3758147" cy="926856"/>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Real-time feedback</a:t>
            </a:r>
          </a:p>
        </p:txBody>
      </p:sp>
      <p:sp>
        <p:nvSpPr>
          <p:cNvPr id="42" name="TextBox 41"/>
          <p:cNvSpPr txBox="1"/>
          <p:nvPr/>
        </p:nvSpPr>
        <p:spPr>
          <a:xfrm>
            <a:off x="853575" y="5199655"/>
            <a:ext cx="3784591" cy="926856"/>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intelligent</a:t>
            </a:r>
          </a:p>
        </p:txBody>
      </p:sp>
      <p:sp>
        <p:nvSpPr>
          <p:cNvPr id="44" name="TextBox 43"/>
          <p:cNvSpPr txBox="1"/>
          <p:nvPr/>
        </p:nvSpPr>
        <p:spPr>
          <a:xfrm>
            <a:off x="827116" y="1281763"/>
            <a:ext cx="2756204" cy="552395"/>
          </a:xfrm>
          <a:prstGeom prst="rect">
            <a:avLst/>
          </a:prstGeom>
          <a:noFill/>
        </p:spPr>
        <p:txBody>
          <a:bodyPr wrap="none" rtlCol="0">
            <a:spAutoFit/>
          </a:bodyPr>
          <a:lstStyle/>
          <a:p>
            <a:pPr>
              <a:lnSpc>
                <a:spcPct val="70000"/>
              </a:lnSpc>
            </a:pPr>
            <a:r>
              <a:rPr lang="en-US" sz="4271" spc="-80" dirty="0">
                <a:solidFill>
                  <a:srgbClr val="00AEEF"/>
                </a:solidFill>
                <a:latin typeface="Intel Clear Pro"/>
              </a:rPr>
              <a:t>CHALLENGES FACING</a:t>
            </a:r>
          </a:p>
        </p:txBody>
      </p:sp>
      <p:sp>
        <p:nvSpPr>
          <p:cNvPr id="45" name="TextBox 44"/>
          <p:cNvSpPr txBox="1"/>
          <p:nvPr/>
        </p:nvSpPr>
        <p:spPr>
          <a:xfrm>
            <a:off x="5345917" y="1281765"/>
            <a:ext cx="6275984" cy="552395"/>
          </a:xfrm>
          <a:prstGeom prst="rect">
            <a:avLst/>
          </a:prstGeom>
          <a:noFill/>
        </p:spPr>
        <p:txBody>
          <a:bodyPr wrap="square" rtlCol="0">
            <a:spAutoFit/>
          </a:bodyPr>
          <a:lstStyle/>
          <a:p>
            <a:pPr>
              <a:lnSpc>
                <a:spcPct val="70000"/>
              </a:lnSpc>
            </a:pPr>
            <a:r>
              <a:rPr lang="en-US" sz="4271" dirty="0">
                <a:solidFill>
                  <a:schemeClr val="accent2"/>
                </a:solidFill>
                <a:latin typeface="+mj-lt"/>
              </a:rPr>
              <a:t>Industrial vision solutions</a:t>
            </a:r>
          </a:p>
        </p:txBody>
      </p:sp>
      <p:sp>
        <p:nvSpPr>
          <p:cNvPr id="37" name="Content Placeholder 4"/>
          <p:cNvSpPr txBox="1">
            <a:spLocks/>
          </p:cNvSpPr>
          <p:nvPr/>
        </p:nvSpPr>
        <p:spPr>
          <a:xfrm>
            <a:off x="5293569" y="1895621"/>
            <a:ext cx="3629339" cy="3200876"/>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2822" indent="-232822">
              <a:spcBef>
                <a:spcPts val="2400"/>
              </a:spcBef>
              <a:buFont typeface="Wingdings" panose="05000000000000000000" pitchFamily="2" charset="2"/>
              <a:buChar char="§"/>
            </a:pPr>
            <a:r>
              <a:rPr lang="en-US" sz="2000" dirty="0"/>
              <a:t>All-in-one industrial smart camera and embedded vision system</a:t>
            </a:r>
          </a:p>
          <a:p>
            <a:pPr marL="232822" indent="-232822">
              <a:spcBef>
                <a:spcPts val="2400"/>
              </a:spcBef>
              <a:buFont typeface="Wingdings" panose="05000000000000000000" pitchFamily="2" charset="2"/>
              <a:buChar char="§"/>
            </a:pPr>
            <a:r>
              <a:rPr lang="en-US" sz="2000" dirty="0"/>
              <a:t>Wide range of referenced platforms - IA only, IA+FGPA or </a:t>
            </a:r>
            <a:r>
              <a:rPr lang="en-US" sz="2000" dirty="0" err="1"/>
              <a:t>Movidius</a:t>
            </a:r>
            <a:endParaRPr lang="en-US" sz="2000" dirty="0"/>
          </a:p>
          <a:p>
            <a:pPr marL="232822" indent="-232822">
              <a:spcBef>
                <a:spcPts val="2400"/>
              </a:spcBef>
              <a:buFont typeface="Wingdings" panose="05000000000000000000" pitchFamily="2" charset="2"/>
              <a:buChar char="§"/>
            </a:pPr>
            <a:r>
              <a:rPr lang="en-US" sz="2000" dirty="0"/>
              <a:t>Video analytics with ML/DL capability</a:t>
            </a:r>
          </a:p>
        </p:txBody>
      </p:sp>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2159" y="1884899"/>
            <a:ext cx="1245516" cy="976244"/>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22917" y="3136670"/>
            <a:ext cx="764567" cy="1003857"/>
          </a:xfrm>
          <a:prstGeom prst="rect">
            <a:avLst/>
          </a:prstGeom>
        </p:spPr>
      </p:pic>
      <p:pic>
        <p:nvPicPr>
          <p:cNvPr id="48" name="Picture 47"/>
          <p:cNvPicPr>
            <a:picLocks noChangeAspect="1"/>
          </p:cNvPicPr>
          <p:nvPr/>
        </p:nvPicPr>
        <p:blipFill>
          <a:blip r:embed="rId8"/>
          <a:stretch>
            <a:fillRect/>
          </a:stretch>
        </p:blipFill>
        <p:spPr>
          <a:xfrm>
            <a:off x="10871008" y="3136668"/>
            <a:ext cx="681589" cy="681589"/>
          </a:xfrm>
          <a:prstGeom prst="rect">
            <a:avLst/>
          </a:prstGeom>
        </p:spPr>
      </p:pic>
      <p:pic>
        <p:nvPicPr>
          <p:cNvPr id="49" name="Picture 48"/>
          <p:cNvPicPr>
            <a:picLocks noChangeAspect="1"/>
          </p:cNvPicPr>
          <p:nvPr/>
        </p:nvPicPr>
        <p:blipFill>
          <a:blip r:embed="rId9"/>
          <a:stretch>
            <a:fillRect/>
          </a:stretch>
        </p:blipFill>
        <p:spPr>
          <a:xfrm>
            <a:off x="9856272" y="3136668"/>
            <a:ext cx="845944" cy="633640"/>
          </a:xfrm>
          <a:prstGeom prst="rect">
            <a:avLst/>
          </a:prstGeom>
        </p:spPr>
      </p:pic>
      <p:pic>
        <p:nvPicPr>
          <p:cNvPr id="50" name="Picture 2" descr="Image result for movidius logo"/>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9856274" y="3880547"/>
            <a:ext cx="1419727" cy="36044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8750885" y="4250765"/>
            <a:ext cx="2557110" cy="1672253"/>
          </a:xfrm>
          <a:prstGeom prst="rect">
            <a:avLst/>
          </a:prstGeom>
        </p:spPr>
        <p:txBody>
          <a:bodyPr wrap="none">
            <a:spAutoFit/>
          </a:bodyPr>
          <a:lstStyle/>
          <a:p>
            <a:pPr>
              <a:spcBef>
                <a:spcPts val="800"/>
              </a:spcBef>
            </a:pPr>
            <a:r>
              <a:rPr lang="en-US" altLang="zh-CN" sz="2400" dirty="0">
                <a:solidFill>
                  <a:srgbClr val="00AEEF"/>
                </a:solidFill>
                <a:latin typeface="Intel Clear Pro"/>
              </a:rPr>
              <a:t>Intel® Media SDK</a:t>
            </a:r>
            <a:br>
              <a:rPr lang="en-US" altLang="zh-CN" sz="2400" dirty="0">
                <a:solidFill>
                  <a:srgbClr val="00AEEF"/>
                </a:solidFill>
                <a:latin typeface="Intel Clear Pro"/>
              </a:rPr>
            </a:br>
            <a:r>
              <a:rPr lang="en-US" altLang="zh-CN" sz="2400" dirty="0">
                <a:solidFill>
                  <a:srgbClr val="00AEEF"/>
                </a:solidFill>
                <a:latin typeface="Intel Clear Pro"/>
              </a:rPr>
              <a:t>Intel®  Computer Vision SDK</a:t>
            </a:r>
            <a:br>
              <a:rPr lang="en-US" altLang="zh-CN" sz="2400" dirty="0">
                <a:solidFill>
                  <a:srgbClr val="00AEEF"/>
                </a:solidFill>
                <a:latin typeface="Intel Clear Pro"/>
              </a:rPr>
            </a:br>
            <a:r>
              <a:rPr lang="en-US" altLang="zh-CN" sz="2400" dirty="0">
                <a:solidFill>
                  <a:srgbClr val="00AEEF"/>
                </a:solidFill>
                <a:latin typeface="Intel Clear Pro"/>
              </a:rPr>
              <a:t>Intel®  Machine Learning SDK</a:t>
            </a:r>
          </a:p>
          <a:p>
            <a:pPr>
              <a:spcBef>
                <a:spcPts val="800"/>
              </a:spcBef>
            </a:pPr>
            <a:endParaRPr lang="en-US" altLang="zh-CN" sz="2400" dirty="0">
              <a:solidFill>
                <a:srgbClr val="00AEEF"/>
              </a:solidFill>
              <a:latin typeface="Intel Clear Pro"/>
            </a:endParaRPr>
          </a:p>
        </p:txBody>
      </p:sp>
    </p:spTree>
    <p:extLst>
      <p:ext uri="{BB962C8B-B14F-4D97-AF65-F5344CB8AC3E}">
        <p14:creationId xmlns:p14="http://schemas.microsoft.com/office/powerpoint/2010/main" val="5422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5"/>
            </a:pPr>
            <a:r>
              <a:rPr lang="en-US" sz="1600" dirty="0" smtClean="0">
                <a:solidFill>
                  <a:prstClr val="white"/>
                </a:solidFill>
              </a:rPr>
              <a:t>Security </a:t>
            </a:r>
            <a:r>
              <a:rPr lang="en-US" sz="1600" dirty="0" smtClean="0">
                <a:solidFill>
                  <a:prstClr val="white"/>
                </a:solidFill>
              </a:rPr>
              <a:t>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7"/>
            </a:pPr>
            <a:r>
              <a:rPr lang="en-US" sz="1600" dirty="0" smtClean="0"/>
              <a:t>Smart Video Systems </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strike="sngStrike" dirty="0" smtClean="0"/>
              <a:t>Predictive Analytics</a:t>
            </a:r>
          </a:p>
          <a:p>
            <a:pPr marL="457200" indent="-457200">
              <a:buClr>
                <a:schemeClr val="tx1"/>
              </a:buClr>
              <a:buFont typeface="+mj-lt"/>
              <a:buAutoNum type="arabicPeriod" startAt="9"/>
            </a:pPr>
            <a:r>
              <a:rPr lang="en-US" sz="1600" strike="sngStrike" dirty="0" smtClean="0"/>
              <a:t>Business Analytics</a:t>
            </a:r>
            <a:endParaRPr lang="en-US" sz="1600" strike="sngStrike"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353726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27" y="1430824"/>
            <a:ext cx="5430020" cy="2858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713" y="1430823"/>
            <a:ext cx="5716084" cy="2858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27" y="4358539"/>
            <a:ext cx="11251469" cy="1582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idx="4294967295"/>
          </p:nvPr>
        </p:nvSpPr>
        <p:spPr>
          <a:xfrm>
            <a:off x="16189" y="7185"/>
            <a:ext cx="10856913" cy="980397"/>
          </a:xfrm>
        </p:spPr>
        <p:txBody>
          <a:bodyPr vert="horz" wrap="square" lIns="76200" tIns="38100" rIns="76200" bIns="38100" numCol="1" rtlCol="0" anchor="t" anchorCtr="0" compatLnSpc="1">
            <a:prstTxWarp prst="textNoShape">
              <a:avLst/>
            </a:prstTxWarp>
            <a:spAutoFit/>
          </a:bodyPr>
          <a:lstStyle/>
          <a:p>
            <a:pPr defTabSz="1219120">
              <a:lnSpc>
                <a:spcPct val="100000"/>
              </a:lnSpc>
            </a:pPr>
            <a:r>
              <a:rPr lang="en-US" sz="5871" dirty="0">
                <a:solidFill>
                  <a:schemeClr val="accent3">
                    <a:alpha val="90000"/>
                  </a:schemeClr>
                </a:solidFill>
              </a:rPr>
              <a:t>Intel</a:t>
            </a:r>
            <a:r>
              <a:rPr lang="en-US" sz="5871" dirty="0">
                <a:solidFill>
                  <a:schemeClr val="tx1">
                    <a:alpha val="90000"/>
                  </a:schemeClr>
                </a:solidFill>
              </a:rPr>
              <a:t> Standards and Consortia Leadership</a:t>
            </a:r>
          </a:p>
        </p:txBody>
      </p:sp>
      <p:sp>
        <p:nvSpPr>
          <p:cNvPr id="55" name="Rectangle 54"/>
          <p:cNvSpPr/>
          <p:nvPr/>
        </p:nvSpPr>
        <p:spPr bwMode="auto">
          <a:xfrm>
            <a:off x="722643" y="3718544"/>
            <a:ext cx="4967232" cy="439965"/>
          </a:xfrm>
          <a:prstGeom prst="rect">
            <a:avLst/>
          </a:prstGeom>
          <a:solidFill>
            <a:sysClr val="window" lastClr="FFFFFF">
              <a:alpha val="41000"/>
            </a:sysClr>
          </a:solidFill>
          <a:ln w="3175">
            <a:noFill/>
          </a:ln>
        </p:spPr>
        <p:txBody>
          <a:bodyPr wrap="square" lIns="321288" tIns="183592" rIns="642576" bIns="91796">
            <a:noAutofit/>
          </a:bodyPr>
          <a:lstStyle/>
          <a:p>
            <a:pPr algn="just" defTabSz="395942" fontAlgn="base">
              <a:lnSpc>
                <a:spcPct val="85000"/>
              </a:lnSpc>
              <a:spcBef>
                <a:spcPct val="0"/>
              </a:spcBef>
              <a:spcAft>
                <a:spcPct val="0"/>
              </a:spcAft>
              <a:defRPr/>
            </a:pPr>
            <a:endParaRPr lang="en-US" sz="1600" kern="0" dirty="0">
              <a:solidFill>
                <a:prstClr val="white"/>
              </a:solidFill>
              <a:effectLst>
                <a:outerShdw blurRad="304800" algn="ctr" rotWithShape="0">
                  <a:srgbClr val="003C71">
                    <a:lumMod val="75000"/>
                  </a:srgbClr>
                </a:outerShdw>
              </a:effectLst>
              <a:cs typeface="Arial" charset="0"/>
            </a:endParaRPr>
          </a:p>
        </p:txBody>
      </p:sp>
      <p:sp>
        <p:nvSpPr>
          <p:cNvPr id="56" name="TextBox 55"/>
          <p:cNvSpPr txBox="1"/>
          <p:nvPr/>
        </p:nvSpPr>
        <p:spPr>
          <a:xfrm>
            <a:off x="727602" y="3685468"/>
            <a:ext cx="1319932" cy="506117"/>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E2E Reference Architecture</a:t>
            </a:r>
            <a:endParaRPr lang="en-GB" sz="1333" b="1" dirty="0">
              <a:solidFill>
                <a:prstClr val="white"/>
              </a:solidFill>
              <a:cs typeface="Arial" charset="0"/>
            </a:endParaRPr>
          </a:p>
        </p:txBody>
      </p:sp>
      <p:sp>
        <p:nvSpPr>
          <p:cNvPr id="57" name="TextBox 56"/>
          <p:cNvSpPr txBox="1"/>
          <p:nvPr/>
        </p:nvSpPr>
        <p:spPr>
          <a:xfrm>
            <a:off x="2370183" y="3713169"/>
            <a:ext cx="1355559" cy="450717"/>
          </a:xfrm>
          <a:prstGeom prst="rect">
            <a:avLst/>
          </a:prstGeom>
          <a:noFill/>
        </p:spPr>
        <p:txBody>
          <a:bodyPr wrap="square" lIns="135464" tIns="67731" rIns="135464" bIns="67731" rtlCol="0" anchor="ctr" anchorCtr="0">
            <a:spAutoFit/>
          </a:bodyPr>
          <a:lstStyle/>
          <a:p>
            <a:pPr algn="ctr" defTabSz="1354565" fontAlgn="base">
              <a:lnSpc>
                <a:spcPct val="85000"/>
              </a:lnSpc>
              <a:spcBef>
                <a:spcPct val="0"/>
              </a:spcBef>
              <a:spcAft>
                <a:spcPct val="0"/>
              </a:spcAft>
            </a:pPr>
            <a:r>
              <a:rPr lang="en-GB" sz="1200" b="1" dirty="0">
                <a:solidFill>
                  <a:prstClr val="white"/>
                </a:solidFill>
                <a:cs typeface="Arial" charset="0"/>
              </a:rPr>
              <a:t>Frameworks &amp; </a:t>
            </a:r>
          </a:p>
          <a:p>
            <a:pPr algn="ctr" defTabSz="1354565" fontAlgn="base">
              <a:lnSpc>
                <a:spcPct val="85000"/>
              </a:lnSpc>
              <a:spcBef>
                <a:spcPct val="0"/>
              </a:spcBef>
              <a:spcAft>
                <a:spcPct val="0"/>
              </a:spcAft>
            </a:pPr>
            <a:r>
              <a:rPr lang="en-GB" sz="1200" b="1" dirty="0">
                <a:solidFill>
                  <a:prstClr val="white"/>
                </a:solidFill>
                <a:cs typeface="Arial" charset="0"/>
              </a:rPr>
              <a:t>Testbeds</a:t>
            </a:r>
            <a:endParaRPr lang="en-GB" sz="1333" b="1" dirty="0">
              <a:solidFill>
                <a:prstClr val="white"/>
              </a:solidFill>
              <a:cs typeface="Arial" charset="0"/>
            </a:endParaRPr>
          </a:p>
        </p:txBody>
      </p:sp>
      <p:sp>
        <p:nvSpPr>
          <p:cNvPr id="58" name="TextBox 57"/>
          <p:cNvSpPr txBox="1"/>
          <p:nvPr/>
        </p:nvSpPr>
        <p:spPr>
          <a:xfrm>
            <a:off x="4230625" y="3777804"/>
            <a:ext cx="1392387" cy="321451"/>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Interoperability</a:t>
            </a:r>
            <a:endParaRPr lang="en-GB" sz="1333" b="1" dirty="0">
              <a:solidFill>
                <a:prstClr val="white"/>
              </a:solidFill>
              <a:cs typeface="Arial" charset="0"/>
            </a:endParaRPr>
          </a:p>
        </p:txBody>
      </p:sp>
      <p:sp>
        <p:nvSpPr>
          <p:cNvPr id="59" name="Rectangle 58"/>
          <p:cNvSpPr/>
          <p:nvPr/>
        </p:nvSpPr>
        <p:spPr>
          <a:xfrm>
            <a:off x="2071674" y="3720426"/>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60" name="Rectangle 59"/>
          <p:cNvSpPr/>
          <p:nvPr/>
        </p:nvSpPr>
        <p:spPr>
          <a:xfrm>
            <a:off x="3908542" y="3720426"/>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61" name="TextBox 60"/>
          <p:cNvSpPr txBox="1"/>
          <p:nvPr/>
        </p:nvSpPr>
        <p:spPr>
          <a:xfrm>
            <a:off x="2943471" y="1312696"/>
            <a:ext cx="2874228" cy="752338"/>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3067" b="1" dirty="0">
                <a:solidFill>
                  <a:prstClr val="white"/>
                </a:solidFill>
                <a:latin typeface="Intel Clear Pro"/>
                <a:cs typeface="Arial" charset="0"/>
              </a:rPr>
              <a:t>membership </a:t>
            </a:r>
            <a:r>
              <a:rPr lang="en-GB" sz="4000" b="1" dirty="0">
                <a:solidFill>
                  <a:srgbClr val="F3D54E"/>
                </a:solidFill>
                <a:latin typeface="Intel Clear Pro"/>
                <a:cs typeface="Arial" charset="0"/>
              </a:rPr>
              <a:t> 215+</a:t>
            </a:r>
            <a:endParaRPr lang="en-GB" sz="3467" b="1" dirty="0">
              <a:solidFill>
                <a:srgbClr val="F3D54E"/>
              </a:solidFill>
              <a:latin typeface="Intel Clear Pro"/>
              <a:cs typeface="Arial" charset="0"/>
            </a:endParaRPr>
          </a:p>
        </p:txBody>
      </p:sp>
      <p:sp>
        <p:nvSpPr>
          <p:cNvPr id="62" name="TextBox 61"/>
          <p:cNvSpPr txBox="1"/>
          <p:nvPr/>
        </p:nvSpPr>
        <p:spPr>
          <a:xfrm>
            <a:off x="466326" y="2801011"/>
            <a:ext cx="5419959" cy="866408"/>
          </a:xfrm>
          <a:prstGeom prst="rect">
            <a:avLst/>
          </a:prstGeom>
          <a:noFill/>
        </p:spPr>
        <p:txBody>
          <a:bodyPr wrap="square" lIns="135464" tIns="67731" rIns="135464" bIns="67731" rtlCol="0">
            <a:spAutoFit/>
          </a:bodyPr>
          <a:lstStyle/>
          <a:p>
            <a:pPr algn="ctr" defTabSz="1354565" fontAlgn="base">
              <a:lnSpc>
                <a:spcPct val="85000"/>
              </a:lnSpc>
              <a:spcBef>
                <a:spcPct val="0"/>
              </a:spcBef>
              <a:spcAft>
                <a:spcPts val="592"/>
              </a:spcAft>
            </a:pPr>
            <a:r>
              <a:rPr lang="en-GB" sz="1467" dirty="0">
                <a:solidFill>
                  <a:prstClr val="white"/>
                </a:solidFill>
                <a:cs typeface="Arial" charset="0"/>
              </a:rPr>
              <a:t>Industrial Internet Reference Architecture</a:t>
            </a:r>
          </a:p>
          <a:p>
            <a:pPr algn="ctr" defTabSz="1354565" fontAlgn="base">
              <a:lnSpc>
                <a:spcPct val="85000"/>
              </a:lnSpc>
              <a:spcBef>
                <a:spcPct val="0"/>
              </a:spcBef>
              <a:spcAft>
                <a:spcPts val="592"/>
              </a:spcAft>
            </a:pPr>
            <a:r>
              <a:rPr lang="en-GB" sz="1467" dirty="0">
                <a:solidFill>
                  <a:prstClr val="white"/>
                </a:solidFill>
                <a:cs typeface="Arial" charset="0"/>
              </a:rPr>
              <a:t>Interoperability Testbeds Expanding Regionally</a:t>
            </a:r>
          </a:p>
          <a:p>
            <a:pPr algn="ctr" defTabSz="1354565" fontAlgn="base">
              <a:lnSpc>
                <a:spcPct val="85000"/>
              </a:lnSpc>
              <a:spcBef>
                <a:spcPct val="0"/>
              </a:spcBef>
              <a:spcAft>
                <a:spcPts val="592"/>
              </a:spcAft>
            </a:pPr>
            <a:r>
              <a:rPr lang="en-GB" sz="1467" dirty="0">
                <a:solidFill>
                  <a:prstClr val="white"/>
                </a:solidFill>
                <a:cs typeface="Arial" charset="0"/>
              </a:rPr>
              <a:t>Intel</a:t>
            </a:r>
            <a:r>
              <a:rPr lang="en-GB" sz="1467" baseline="30000" dirty="0">
                <a:solidFill>
                  <a:prstClr val="white"/>
                </a:solidFill>
                <a:cs typeface="Arial" charset="0"/>
              </a:rPr>
              <a:t>®</a:t>
            </a:r>
            <a:r>
              <a:rPr lang="en-GB" sz="1467" dirty="0">
                <a:solidFill>
                  <a:prstClr val="white"/>
                </a:solidFill>
                <a:cs typeface="Arial" charset="0"/>
              </a:rPr>
              <a:t> IoT Platform Fully Compatible</a:t>
            </a:r>
          </a:p>
        </p:txBody>
      </p:sp>
      <p:pic>
        <p:nvPicPr>
          <p:cNvPr id="63" name="Picture 6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7600" y="1539283"/>
            <a:ext cx="2215869" cy="1029440"/>
          </a:xfrm>
          <a:prstGeom prst="rect">
            <a:avLst/>
          </a:prstGeom>
        </p:spPr>
      </p:pic>
      <p:pic>
        <p:nvPicPr>
          <p:cNvPr id="64" name="Picture 63"/>
          <p:cNvPicPr>
            <a:picLocks noChangeAspect="1"/>
          </p:cNvPicPr>
          <p:nvPr/>
        </p:nvPicPr>
        <p:blipFill>
          <a:blip r:embed="rId6"/>
          <a:stretch>
            <a:fillRect/>
          </a:stretch>
        </p:blipFill>
        <p:spPr>
          <a:xfrm>
            <a:off x="4128734" y="2226484"/>
            <a:ext cx="555983" cy="276325"/>
          </a:xfrm>
          <a:prstGeom prst="rect">
            <a:avLst/>
          </a:prstGeom>
        </p:spPr>
      </p:pic>
      <p:pic>
        <p:nvPicPr>
          <p:cNvPr id="65" name="Picture 64"/>
          <p:cNvPicPr>
            <a:picLocks noChangeAspect="1"/>
          </p:cNvPicPr>
          <p:nvPr/>
        </p:nvPicPr>
        <p:blipFill>
          <a:blip r:embed="rId7">
            <a:extLst/>
          </a:blip>
          <a:stretch>
            <a:fillRect/>
          </a:stretch>
        </p:blipFill>
        <p:spPr>
          <a:xfrm>
            <a:off x="4735043" y="2238568"/>
            <a:ext cx="1000732" cy="304749"/>
          </a:xfrm>
          <a:prstGeom prst="rect">
            <a:avLst/>
          </a:prstGeom>
        </p:spPr>
      </p:pic>
      <p:sp>
        <p:nvSpPr>
          <p:cNvPr id="67" name="Rectangle 66"/>
          <p:cNvSpPr/>
          <p:nvPr/>
        </p:nvSpPr>
        <p:spPr bwMode="auto">
          <a:xfrm>
            <a:off x="6335105" y="5319640"/>
            <a:ext cx="4967235" cy="439965"/>
          </a:xfrm>
          <a:prstGeom prst="rect">
            <a:avLst/>
          </a:prstGeom>
          <a:solidFill>
            <a:sysClr val="window" lastClr="FFFFFF">
              <a:alpha val="41000"/>
            </a:sysClr>
          </a:solidFill>
          <a:ln w="3175">
            <a:noFill/>
          </a:ln>
        </p:spPr>
        <p:txBody>
          <a:bodyPr wrap="square" lIns="321288" tIns="183592" rIns="642576" bIns="91796">
            <a:noAutofit/>
          </a:bodyPr>
          <a:lstStyle/>
          <a:p>
            <a:pPr algn="just" defTabSz="395942" fontAlgn="base">
              <a:lnSpc>
                <a:spcPct val="85000"/>
              </a:lnSpc>
              <a:spcBef>
                <a:spcPct val="0"/>
              </a:spcBef>
              <a:spcAft>
                <a:spcPct val="0"/>
              </a:spcAft>
              <a:defRPr/>
            </a:pPr>
            <a:endParaRPr lang="en-US" sz="1600" kern="0" dirty="0">
              <a:solidFill>
                <a:prstClr val="white"/>
              </a:solidFill>
              <a:effectLst>
                <a:outerShdw blurRad="304800" algn="ctr" rotWithShape="0">
                  <a:srgbClr val="003C71">
                    <a:lumMod val="75000"/>
                  </a:srgbClr>
                </a:outerShdw>
              </a:effectLst>
              <a:cs typeface="Arial" charset="0"/>
            </a:endParaRPr>
          </a:p>
        </p:txBody>
      </p:sp>
      <p:sp>
        <p:nvSpPr>
          <p:cNvPr id="68" name="TextBox 67"/>
          <p:cNvSpPr txBox="1"/>
          <p:nvPr/>
        </p:nvSpPr>
        <p:spPr>
          <a:xfrm>
            <a:off x="6340059" y="5286563"/>
            <a:ext cx="1319932" cy="506117"/>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Industry Standards</a:t>
            </a:r>
          </a:p>
        </p:txBody>
      </p:sp>
      <p:sp>
        <p:nvSpPr>
          <p:cNvPr id="69" name="TextBox 68"/>
          <p:cNvSpPr txBox="1"/>
          <p:nvPr/>
        </p:nvSpPr>
        <p:spPr>
          <a:xfrm>
            <a:off x="7994270" y="5314262"/>
            <a:ext cx="1355559" cy="450717"/>
          </a:xfrm>
          <a:prstGeom prst="rect">
            <a:avLst/>
          </a:prstGeom>
          <a:noFill/>
        </p:spPr>
        <p:txBody>
          <a:bodyPr wrap="square" lIns="135464" tIns="67731" rIns="135464" bIns="67731" rtlCol="0" anchor="ctr" anchorCtr="0">
            <a:spAutoFit/>
          </a:bodyPr>
          <a:lstStyle/>
          <a:p>
            <a:pPr algn="ctr" defTabSz="1354565" fontAlgn="base">
              <a:lnSpc>
                <a:spcPct val="85000"/>
              </a:lnSpc>
              <a:spcBef>
                <a:spcPct val="0"/>
              </a:spcBef>
              <a:spcAft>
                <a:spcPct val="0"/>
              </a:spcAft>
            </a:pPr>
            <a:r>
              <a:rPr lang="en-GB" sz="1200" b="1" dirty="0">
                <a:solidFill>
                  <a:prstClr val="white"/>
                </a:solidFill>
                <a:cs typeface="Arial" charset="0"/>
              </a:rPr>
              <a:t>Open Source Solutions</a:t>
            </a:r>
          </a:p>
        </p:txBody>
      </p:sp>
      <p:sp>
        <p:nvSpPr>
          <p:cNvPr id="70" name="TextBox 69"/>
          <p:cNvSpPr txBox="1"/>
          <p:nvPr/>
        </p:nvSpPr>
        <p:spPr>
          <a:xfrm>
            <a:off x="9843083" y="5286564"/>
            <a:ext cx="1392387" cy="506117"/>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Conformance &amp; Compatibility</a:t>
            </a:r>
          </a:p>
        </p:txBody>
      </p:sp>
      <p:sp>
        <p:nvSpPr>
          <p:cNvPr id="71" name="Rectangle 70"/>
          <p:cNvSpPr/>
          <p:nvPr/>
        </p:nvSpPr>
        <p:spPr>
          <a:xfrm>
            <a:off x="7684132" y="5321520"/>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72" name="Rectangle 71"/>
          <p:cNvSpPr/>
          <p:nvPr/>
        </p:nvSpPr>
        <p:spPr>
          <a:xfrm>
            <a:off x="9521002" y="5321520"/>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73" name="TextBox 72"/>
          <p:cNvSpPr txBox="1"/>
          <p:nvPr/>
        </p:nvSpPr>
        <p:spPr>
          <a:xfrm>
            <a:off x="3487760" y="4239559"/>
            <a:ext cx="2657896" cy="752338"/>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3067" b="1" dirty="0">
                <a:solidFill>
                  <a:prstClr val="white"/>
                </a:solidFill>
                <a:latin typeface="Intel Clear Pro"/>
                <a:cs typeface="Arial" charset="0"/>
              </a:rPr>
              <a:t>membership</a:t>
            </a:r>
            <a:r>
              <a:rPr lang="en-GB" sz="4000" b="1" dirty="0">
                <a:solidFill>
                  <a:srgbClr val="F3D54E"/>
                </a:solidFill>
                <a:latin typeface="Intel Clear Pro"/>
                <a:cs typeface="Arial" charset="0"/>
              </a:rPr>
              <a:t> 150+</a:t>
            </a:r>
            <a:endParaRPr lang="en-GB" sz="3467" b="1" dirty="0">
              <a:solidFill>
                <a:srgbClr val="F3D54E"/>
              </a:solidFill>
              <a:latin typeface="Intel Clear Pro"/>
              <a:cs typeface="Arial" charset="0"/>
            </a:endParaRPr>
          </a:p>
        </p:txBody>
      </p:sp>
      <p:sp>
        <p:nvSpPr>
          <p:cNvPr id="74" name="TextBox 73"/>
          <p:cNvSpPr txBox="1"/>
          <p:nvPr/>
        </p:nvSpPr>
        <p:spPr>
          <a:xfrm>
            <a:off x="9516835" y="4471570"/>
            <a:ext cx="1777723" cy="588319"/>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1467" dirty="0">
                <a:solidFill>
                  <a:prstClr val="white"/>
                </a:solidFill>
                <a:cs typeface="Arial" charset="0"/>
              </a:rPr>
              <a:t>Cloud-Native approach</a:t>
            </a:r>
            <a:endParaRPr lang="en-GB" sz="1600" dirty="0">
              <a:solidFill>
                <a:prstClr val="white"/>
              </a:solidFill>
              <a:cs typeface="Arial" charset="0"/>
            </a:endParaRPr>
          </a:p>
        </p:txBody>
      </p:sp>
      <p:sp>
        <p:nvSpPr>
          <p:cNvPr id="75" name="TextBox 74"/>
          <p:cNvSpPr txBox="1"/>
          <p:nvPr/>
        </p:nvSpPr>
        <p:spPr>
          <a:xfrm>
            <a:off x="7772393" y="4294511"/>
            <a:ext cx="743931" cy="752338"/>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4000"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1.0</a:t>
            </a:r>
          </a:p>
        </p:txBody>
      </p:sp>
      <p:sp>
        <p:nvSpPr>
          <p:cNvPr id="76" name="TextBox 75"/>
          <p:cNvSpPr txBox="1"/>
          <p:nvPr/>
        </p:nvSpPr>
        <p:spPr>
          <a:xfrm>
            <a:off x="8571373" y="4467650"/>
            <a:ext cx="856855" cy="588319"/>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1467" dirty="0">
                <a:solidFill>
                  <a:prstClr val="white"/>
                </a:solidFill>
                <a:cs typeface="Arial" charset="0"/>
              </a:rPr>
              <a:t>IPR Policy</a:t>
            </a:r>
            <a:endParaRPr lang="en-GB" sz="1600" dirty="0">
              <a:solidFill>
                <a:prstClr val="white"/>
              </a:solidFill>
              <a:cs typeface="Arial" charset="0"/>
            </a:endParaRPr>
          </a:p>
        </p:txBody>
      </p:sp>
      <p:pic>
        <p:nvPicPr>
          <p:cNvPr id="77" name="Picture 76"/>
          <p:cNvPicPr>
            <a:picLocks noChangeAspect="1"/>
          </p:cNvPicPr>
          <p:nvPr/>
        </p:nvPicPr>
        <p:blipFill>
          <a:blip r:embed="rId8">
            <a:extLst/>
          </a:blip>
          <a:stretch>
            <a:fillRect/>
          </a:stretch>
        </p:blipFill>
        <p:spPr>
          <a:xfrm>
            <a:off x="4725473" y="5417133"/>
            <a:ext cx="691139" cy="267539"/>
          </a:xfrm>
          <a:prstGeom prst="rect">
            <a:avLst/>
          </a:prstGeom>
        </p:spPr>
      </p:pic>
      <p:pic>
        <p:nvPicPr>
          <p:cNvPr id="78" name="Picture 77"/>
          <p:cNvPicPr>
            <a:picLocks noChangeAspect="1"/>
          </p:cNvPicPr>
          <p:nvPr/>
        </p:nvPicPr>
        <p:blipFill>
          <a:blip r:embed="rId9">
            <a:extLst/>
          </a:blip>
          <a:stretch>
            <a:fillRect/>
          </a:stretch>
        </p:blipFill>
        <p:spPr>
          <a:xfrm>
            <a:off x="5582212" y="5414890"/>
            <a:ext cx="418189" cy="271823"/>
          </a:xfrm>
          <a:prstGeom prst="rect">
            <a:avLst/>
          </a:prstGeom>
        </p:spPr>
      </p:pic>
      <p:pic>
        <p:nvPicPr>
          <p:cNvPr id="79" name="Picture 78"/>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383103" y="4485401"/>
            <a:ext cx="1643333" cy="459076"/>
          </a:xfrm>
          <a:prstGeom prst="rect">
            <a:avLst/>
          </a:prstGeom>
        </p:spPr>
      </p:pic>
      <p:sp>
        <p:nvSpPr>
          <p:cNvPr id="81" name="Rectangle 80"/>
          <p:cNvSpPr/>
          <p:nvPr/>
        </p:nvSpPr>
        <p:spPr bwMode="auto">
          <a:xfrm>
            <a:off x="6142605" y="3718544"/>
            <a:ext cx="5378785" cy="439965"/>
          </a:xfrm>
          <a:prstGeom prst="rect">
            <a:avLst/>
          </a:prstGeom>
          <a:solidFill>
            <a:sysClr val="window" lastClr="FFFFFF">
              <a:alpha val="41000"/>
            </a:sysClr>
          </a:solidFill>
          <a:ln w="3175">
            <a:noFill/>
          </a:ln>
        </p:spPr>
        <p:txBody>
          <a:bodyPr wrap="square" lIns="321288" tIns="183592" rIns="642576" bIns="91796">
            <a:noAutofit/>
          </a:bodyPr>
          <a:lstStyle/>
          <a:p>
            <a:pPr algn="just" defTabSz="395942" fontAlgn="base">
              <a:lnSpc>
                <a:spcPct val="85000"/>
              </a:lnSpc>
              <a:spcBef>
                <a:spcPct val="0"/>
              </a:spcBef>
              <a:spcAft>
                <a:spcPct val="0"/>
              </a:spcAft>
              <a:defRPr/>
            </a:pPr>
            <a:endParaRPr lang="en-US" sz="1600" kern="0" dirty="0">
              <a:solidFill>
                <a:prstClr val="black"/>
              </a:solidFill>
              <a:effectLst>
                <a:outerShdw blurRad="304800" algn="ctr" rotWithShape="0">
                  <a:srgbClr val="003C71">
                    <a:lumMod val="75000"/>
                  </a:srgbClr>
                </a:outerShdw>
              </a:effectLst>
              <a:cs typeface="Arial" charset="0"/>
            </a:endParaRPr>
          </a:p>
        </p:txBody>
      </p:sp>
      <p:sp>
        <p:nvSpPr>
          <p:cNvPr id="82" name="TextBox 81"/>
          <p:cNvSpPr txBox="1"/>
          <p:nvPr/>
        </p:nvSpPr>
        <p:spPr>
          <a:xfrm>
            <a:off x="5997946" y="3685465"/>
            <a:ext cx="2051199" cy="506117"/>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Software-Defined Reference Architecture</a:t>
            </a:r>
            <a:endParaRPr lang="en-GB" sz="1333" b="1" dirty="0">
              <a:solidFill>
                <a:prstClr val="white"/>
              </a:solidFill>
              <a:cs typeface="Arial" charset="0"/>
            </a:endParaRPr>
          </a:p>
        </p:txBody>
      </p:sp>
      <p:sp>
        <p:nvSpPr>
          <p:cNvPr id="83" name="TextBox 82"/>
          <p:cNvSpPr txBox="1"/>
          <p:nvPr/>
        </p:nvSpPr>
        <p:spPr>
          <a:xfrm>
            <a:off x="7998648" y="3713165"/>
            <a:ext cx="1692035" cy="450717"/>
          </a:xfrm>
          <a:prstGeom prst="rect">
            <a:avLst/>
          </a:prstGeom>
          <a:noFill/>
        </p:spPr>
        <p:txBody>
          <a:bodyPr wrap="square" lIns="135464" tIns="67731" rIns="135464" bIns="67731" rtlCol="0" anchor="ctr" anchorCtr="0">
            <a:spAutoFit/>
          </a:bodyPr>
          <a:lstStyle/>
          <a:p>
            <a:pPr algn="ctr" defTabSz="1354565" fontAlgn="base">
              <a:lnSpc>
                <a:spcPct val="85000"/>
              </a:lnSpc>
              <a:spcBef>
                <a:spcPct val="0"/>
              </a:spcBef>
              <a:spcAft>
                <a:spcPct val="0"/>
              </a:spcAft>
            </a:pPr>
            <a:r>
              <a:rPr lang="en-GB" sz="1200" b="1" dirty="0">
                <a:solidFill>
                  <a:prstClr val="white"/>
                </a:solidFill>
                <a:cs typeface="Arial" charset="0"/>
              </a:rPr>
              <a:t>Operational Models</a:t>
            </a:r>
          </a:p>
          <a:p>
            <a:pPr algn="ctr" defTabSz="1354565" fontAlgn="base">
              <a:lnSpc>
                <a:spcPct val="85000"/>
              </a:lnSpc>
              <a:spcBef>
                <a:spcPct val="0"/>
              </a:spcBef>
              <a:spcAft>
                <a:spcPct val="0"/>
              </a:spcAft>
            </a:pPr>
            <a:r>
              <a:rPr lang="en-GB" sz="1200" b="1" dirty="0">
                <a:solidFill>
                  <a:prstClr val="white"/>
                </a:solidFill>
                <a:cs typeface="Arial" charset="0"/>
              </a:rPr>
              <a:t>&amp; Testbeds</a:t>
            </a:r>
          </a:p>
        </p:txBody>
      </p:sp>
      <p:sp>
        <p:nvSpPr>
          <p:cNvPr id="84" name="TextBox 83"/>
          <p:cNvSpPr txBox="1"/>
          <p:nvPr/>
        </p:nvSpPr>
        <p:spPr>
          <a:xfrm>
            <a:off x="10062133" y="3777804"/>
            <a:ext cx="1392387" cy="321451"/>
          </a:xfrm>
          <a:prstGeom prst="rect">
            <a:avLst/>
          </a:prstGeom>
          <a:noFill/>
        </p:spPr>
        <p:txBody>
          <a:bodyPr wrap="square" lIns="135464" tIns="67731" rIns="135464" bIns="67731" rtlCol="0" anchor="ctr" anchorCtr="0">
            <a:spAutoFit/>
          </a:bodyPr>
          <a:lstStyle/>
          <a:p>
            <a:pPr algn="ctr" defTabSz="1354565" fontAlgn="base">
              <a:spcBef>
                <a:spcPct val="0"/>
              </a:spcBef>
              <a:spcAft>
                <a:spcPct val="0"/>
              </a:spcAft>
            </a:pPr>
            <a:r>
              <a:rPr lang="en-GB" sz="1200" b="1" dirty="0">
                <a:solidFill>
                  <a:prstClr val="white"/>
                </a:solidFill>
                <a:cs typeface="Arial" charset="0"/>
              </a:rPr>
              <a:t>Composability</a:t>
            </a:r>
          </a:p>
        </p:txBody>
      </p:sp>
      <p:sp>
        <p:nvSpPr>
          <p:cNvPr id="85" name="Rectangle 84"/>
          <p:cNvSpPr/>
          <p:nvPr/>
        </p:nvSpPr>
        <p:spPr>
          <a:xfrm>
            <a:off x="7887635" y="3720426"/>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86" name="Rectangle 85"/>
          <p:cNvSpPr/>
          <p:nvPr/>
        </p:nvSpPr>
        <p:spPr>
          <a:xfrm>
            <a:off x="9740055" y="3720426"/>
            <a:ext cx="254597" cy="374578"/>
          </a:xfrm>
          <a:prstGeom prst="rect">
            <a:avLst/>
          </a:prstGeom>
          <a:noFill/>
          <a:ln>
            <a:noFill/>
          </a:ln>
        </p:spPr>
        <p:txBody>
          <a:bodyPr wrap="none" lIns="45899" tIns="22949" rIns="45899" bIns="22949">
            <a:spAutoFit/>
          </a:bodyPr>
          <a:lstStyle/>
          <a:p>
            <a:pPr algn="ctr" defTabSz="1354565" fontAlgn="base">
              <a:spcBef>
                <a:spcPct val="0"/>
              </a:spcBef>
              <a:spcAft>
                <a:spcPct val="0"/>
              </a:spcAft>
            </a:pPr>
            <a:r>
              <a:rPr lang="en-US" sz="2133" b="1" dirty="0">
                <a:ln w="10541" cmpd="sng">
                  <a:noFill/>
                  <a:prstDash val="solid"/>
                </a:ln>
                <a:solidFill>
                  <a:srgbClr val="FDBB13"/>
                </a:solidFill>
                <a:cs typeface="Arial" charset="0"/>
              </a:rPr>
              <a:t>=</a:t>
            </a:r>
          </a:p>
        </p:txBody>
      </p:sp>
      <p:sp>
        <p:nvSpPr>
          <p:cNvPr id="87" name="TextBox 86"/>
          <p:cNvSpPr txBox="1"/>
          <p:nvPr/>
        </p:nvSpPr>
        <p:spPr>
          <a:xfrm>
            <a:off x="8596342" y="1354713"/>
            <a:ext cx="3009089" cy="1244780"/>
          </a:xfrm>
          <a:prstGeom prst="rect">
            <a:avLst/>
          </a:prstGeom>
          <a:noFill/>
        </p:spPr>
        <p:txBody>
          <a:bodyPr wrap="square" lIns="135464" tIns="67731" rIns="135464" bIns="67731" rtlCol="0">
            <a:spAutoFit/>
          </a:bodyPr>
          <a:lstStyle/>
          <a:p>
            <a:pPr algn="ctr" defTabSz="1354565" fontAlgn="base">
              <a:spcBef>
                <a:spcPct val="0"/>
              </a:spcBef>
              <a:spcAft>
                <a:spcPct val="0"/>
              </a:spcAft>
            </a:pPr>
            <a:r>
              <a:rPr lang="en-GB" sz="3067" b="1" dirty="0">
                <a:solidFill>
                  <a:prstClr val="white"/>
                </a:solidFill>
                <a:latin typeface="Intel Clear Pro"/>
                <a:cs typeface="Arial" charset="0"/>
              </a:rPr>
              <a:t>membersHIP</a:t>
            </a:r>
            <a:r>
              <a:rPr lang="en-GB" sz="2933" b="1" dirty="0">
                <a:solidFill>
                  <a:prstClr val="white"/>
                </a:solidFill>
                <a:latin typeface="Intel Clear Pro"/>
                <a:cs typeface="Arial" charset="0"/>
              </a:rPr>
              <a:t>  </a:t>
            </a:r>
            <a:r>
              <a:rPr lang="en-GB" sz="3600" b="1" dirty="0">
                <a:solidFill>
                  <a:srgbClr val="F3D54E"/>
                </a:solidFill>
                <a:latin typeface="Intel Clear Pro"/>
                <a:cs typeface="Arial" charset="0"/>
              </a:rPr>
              <a:t>20+</a:t>
            </a:r>
            <a:endParaRPr lang="en-GB" sz="2933" b="1" dirty="0">
              <a:solidFill>
                <a:srgbClr val="F3D54E"/>
              </a:solidFill>
              <a:latin typeface="Intel Clear Pro"/>
              <a:cs typeface="Arial" charset="0"/>
            </a:endParaRPr>
          </a:p>
          <a:p>
            <a:pPr algn="ctr" defTabSz="1354565" fontAlgn="base">
              <a:spcBef>
                <a:spcPct val="0"/>
              </a:spcBef>
              <a:spcAft>
                <a:spcPct val="0"/>
              </a:spcAft>
            </a:pPr>
            <a:r>
              <a:rPr lang="en-GB" sz="3600" b="1" dirty="0">
                <a:solidFill>
                  <a:srgbClr val="F3D54E"/>
                </a:solidFill>
                <a:latin typeface="Intel Clear Pro"/>
                <a:cs typeface="Arial" charset="0"/>
              </a:rPr>
              <a:t> </a:t>
            </a:r>
            <a:endParaRPr lang="en-GB" sz="2933" b="1" dirty="0">
              <a:solidFill>
                <a:srgbClr val="F3D54E"/>
              </a:solidFill>
              <a:latin typeface="Intel Clear Pro"/>
              <a:cs typeface="Arial" charset="0"/>
            </a:endParaRPr>
          </a:p>
        </p:txBody>
      </p:sp>
      <p:sp>
        <p:nvSpPr>
          <p:cNvPr id="88" name="TextBox 87"/>
          <p:cNvSpPr txBox="1"/>
          <p:nvPr/>
        </p:nvSpPr>
        <p:spPr>
          <a:xfrm>
            <a:off x="5984940" y="2801012"/>
            <a:ext cx="5732856" cy="866408"/>
          </a:xfrm>
          <a:prstGeom prst="rect">
            <a:avLst/>
          </a:prstGeom>
          <a:noFill/>
        </p:spPr>
        <p:txBody>
          <a:bodyPr wrap="square" lIns="135464" tIns="67731" rIns="135464" bIns="67731" rtlCol="0">
            <a:spAutoFit/>
          </a:bodyPr>
          <a:lstStyle/>
          <a:p>
            <a:pPr algn="ctr" defTabSz="1354565" fontAlgn="base">
              <a:lnSpc>
                <a:spcPct val="85000"/>
              </a:lnSpc>
              <a:spcBef>
                <a:spcPct val="0"/>
              </a:spcBef>
              <a:spcAft>
                <a:spcPts val="592"/>
              </a:spcAft>
            </a:pPr>
            <a:r>
              <a:rPr lang="en-GB" sz="1467" dirty="0">
                <a:solidFill>
                  <a:prstClr val="white"/>
                </a:solidFill>
                <a:cs typeface="Arial" charset="0"/>
              </a:rPr>
              <a:t>Enterprise Fog Computing Reference Architecture</a:t>
            </a:r>
          </a:p>
          <a:p>
            <a:pPr algn="ctr" defTabSz="1354565" fontAlgn="base">
              <a:lnSpc>
                <a:spcPct val="85000"/>
              </a:lnSpc>
              <a:spcBef>
                <a:spcPct val="0"/>
              </a:spcBef>
              <a:spcAft>
                <a:spcPts val="592"/>
              </a:spcAft>
            </a:pPr>
            <a:r>
              <a:rPr lang="en-GB" sz="1467" dirty="0">
                <a:solidFill>
                  <a:prstClr val="white"/>
                </a:solidFill>
                <a:cs typeface="Arial" charset="0"/>
              </a:rPr>
              <a:t>Operational Models and Testbeds</a:t>
            </a:r>
          </a:p>
          <a:p>
            <a:pPr algn="ctr" defTabSz="1354565" fontAlgn="base">
              <a:lnSpc>
                <a:spcPct val="85000"/>
              </a:lnSpc>
              <a:spcBef>
                <a:spcPct val="0"/>
              </a:spcBef>
              <a:spcAft>
                <a:spcPts val="592"/>
              </a:spcAft>
            </a:pPr>
            <a:r>
              <a:rPr lang="en-GB" sz="1467" dirty="0">
                <a:solidFill>
                  <a:prstClr val="white"/>
                </a:solidFill>
                <a:cs typeface="Arial" charset="0"/>
              </a:rPr>
              <a:t>Intel IoT Platform Fully Compatible</a:t>
            </a:r>
            <a:endParaRPr lang="en-GB" sz="1600" dirty="0">
              <a:solidFill>
                <a:prstClr val="white"/>
              </a:solidFill>
              <a:cs typeface="Arial" charset="0"/>
            </a:endParaRPr>
          </a:p>
        </p:txBody>
      </p:sp>
      <p:pic>
        <p:nvPicPr>
          <p:cNvPr id="89" name="Picture 3" descr="C:\Users\jgfedder\Documents\Intel\OpenFog\BoD\Legal Documents\Open Fog Consortium Logo\White\Open_Fog_Consortium_Logo_White_TM.pn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102261" y="1778207"/>
            <a:ext cx="2242489" cy="91890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p:cNvPicPr>
            <a:picLocks noChangeAspect="1"/>
          </p:cNvPicPr>
          <p:nvPr/>
        </p:nvPicPr>
        <p:blipFill>
          <a:blip r:embed="rId12"/>
          <a:stretch>
            <a:fillRect/>
          </a:stretch>
        </p:blipFill>
        <p:spPr>
          <a:xfrm>
            <a:off x="9778921" y="1999789"/>
            <a:ext cx="566431" cy="303739"/>
          </a:xfrm>
          <a:prstGeom prst="rect">
            <a:avLst/>
          </a:prstGeom>
        </p:spPr>
      </p:pic>
      <p:pic>
        <p:nvPicPr>
          <p:cNvPr id="91" name="Picture 90"/>
          <p:cNvPicPr>
            <a:picLocks noChangeAspect="1"/>
          </p:cNvPicPr>
          <p:nvPr/>
        </p:nvPicPr>
        <p:blipFill>
          <a:blip r:embed="rId13">
            <a:extLst/>
          </a:blip>
          <a:stretch>
            <a:fillRect/>
          </a:stretch>
        </p:blipFill>
        <p:spPr>
          <a:xfrm>
            <a:off x="10556062" y="2084457"/>
            <a:ext cx="634079" cy="184939"/>
          </a:xfrm>
          <a:prstGeom prst="rect">
            <a:avLst/>
          </a:prstGeom>
        </p:spPr>
      </p:pic>
      <p:pic>
        <p:nvPicPr>
          <p:cNvPr id="92" name="Picture 91"/>
          <p:cNvPicPr>
            <a:picLocks noChangeAspect="1"/>
          </p:cNvPicPr>
          <p:nvPr/>
        </p:nvPicPr>
        <p:blipFill>
          <a:blip r:embed="rId14">
            <a:extLst/>
          </a:blip>
          <a:stretch>
            <a:fillRect/>
          </a:stretch>
        </p:blipFill>
        <p:spPr>
          <a:xfrm>
            <a:off x="8503969" y="2403432"/>
            <a:ext cx="1201952" cy="258648"/>
          </a:xfrm>
          <a:prstGeom prst="rect">
            <a:avLst/>
          </a:prstGeom>
        </p:spPr>
      </p:pic>
      <p:pic>
        <p:nvPicPr>
          <p:cNvPr id="93" name="Picture 92"/>
          <p:cNvPicPr>
            <a:picLocks noChangeAspect="1"/>
          </p:cNvPicPr>
          <p:nvPr/>
        </p:nvPicPr>
        <p:blipFill>
          <a:blip r:embed="rId15">
            <a:extLst/>
          </a:blip>
          <a:stretch>
            <a:fillRect/>
          </a:stretch>
        </p:blipFill>
        <p:spPr>
          <a:xfrm>
            <a:off x="9872319" y="2369067"/>
            <a:ext cx="379635" cy="376019"/>
          </a:xfrm>
          <a:prstGeom prst="rect">
            <a:avLst/>
          </a:prstGeom>
        </p:spPr>
      </p:pic>
      <p:pic>
        <p:nvPicPr>
          <p:cNvPr id="94" name="Picture 93"/>
          <p:cNvPicPr>
            <a:picLocks noChangeAspect="1"/>
          </p:cNvPicPr>
          <p:nvPr/>
        </p:nvPicPr>
        <p:blipFill>
          <a:blip r:embed="rId16">
            <a:extLst/>
          </a:blip>
          <a:stretch>
            <a:fillRect/>
          </a:stretch>
        </p:blipFill>
        <p:spPr>
          <a:xfrm>
            <a:off x="10417145" y="2403433"/>
            <a:ext cx="1037379" cy="266755"/>
          </a:xfrm>
          <a:prstGeom prst="rect">
            <a:avLst/>
          </a:prstGeom>
        </p:spPr>
      </p:pic>
      <p:pic>
        <p:nvPicPr>
          <p:cNvPr id="95" name="Picture 94"/>
          <p:cNvPicPr>
            <a:picLocks noChangeAspect="1"/>
          </p:cNvPicPr>
          <p:nvPr/>
        </p:nvPicPr>
        <p:blipFill>
          <a:blip r:embed="rId17"/>
          <a:stretch>
            <a:fillRect/>
          </a:stretch>
        </p:blipFill>
        <p:spPr>
          <a:xfrm>
            <a:off x="8895264" y="1992721"/>
            <a:ext cx="532963" cy="365179"/>
          </a:xfrm>
          <a:prstGeom prst="rect">
            <a:avLst/>
          </a:prstGeom>
        </p:spPr>
      </p:pic>
      <p:pic>
        <p:nvPicPr>
          <p:cNvPr id="9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3365" y="4570173"/>
            <a:ext cx="2343195" cy="988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96"/>
          <p:cNvPicPr>
            <a:picLocks noChangeAspect="1"/>
          </p:cNvPicPr>
          <p:nvPr/>
        </p:nvPicPr>
        <p:blipFill>
          <a:blip r:embed="rId14">
            <a:extLst/>
          </a:blip>
          <a:stretch>
            <a:fillRect/>
          </a:stretch>
        </p:blipFill>
        <p:spPr>
          <a:xfrm>
            <a:off x="3341540" y="4987527"/>
            <a:ext cx="1221525" cy="262859"/>
          </a:xfrm>
          <a:prstGeom prst="rect">
            <a:avLst/>
          </a:prstGeom>
        </p:spPr>
      </p:pic>
      <p:pic>
        <p:nvPicPr>
          <p:cNvPr id="98" name="Picture 97" descr="http://static1.squarespace.com/static/5296d68be4b09eb8018e79fb/54d3c2b9e4b05da119ecfa01/54e392e5e4b099e82157ba92/1424200423540/Qualcomm-Logo.png"/>
          <p:cNvPicPr>
            <a:picLocks noChangeAspect="1" noChangeArrowheads="1"/>
          </p:cNvPicPr>
          <p:nvPr/>
        </p:nvPicPr>
        <p:blipFill rotWithShape="1">
          <a:blip r:embed="rId19" cstate="print">
            <a:lum bright="70000" contrast="-70000"/>
            <a:extLst>
              <a:ext uri="{28A0092B-C50C-407E-A947-70E740481C1C}">
                <a14:useLocalDpi xmlns:a14="http://schemas.microsoft.com/office/drawing/2010/main" val="0"/>
              </a:ext>
            </a:extLst>
          </a:blip>
          <a:srcRect/>
          <a:stretch/>
        </p:blipFill>
        <p:spPr bwMode="auto">
          <a:xfrm>
            <a:off x="4700234" y="4919721"/>
            <a:ext cx="1541125" cy="52562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blmccars\AppData\Local\Microsoft\Windows\Temporary Internet Files\Content.Outlook\RYR8O6R4\CAICT Logo - White.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636679" y="5323225"/>
            <a:ext cx="926388" cy="46319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blmccars\AppData\Local\Microsoft\Windows\Temporary Internet Files\Content.Outlook\RYR8O6R4\CAICT Logo - White.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59803" y="2171835"/>
            <a:ext cx="926388" cy="46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7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31</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ell phone tow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040" y="0"/>
            <a:ext cx="9194774" cy="689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1951" y="516314"/>
            <a:ext cx="2964602" cy="4745915"/>
          </a:xfrm>
        </p:spPr>
        <p:txBody>
          <a:bodyPr/>
          <a:lstStyle/>
          <a:p>
            <a:pPr algn="ctr"/>
            <a:r>
              <a:rPr lang="en-US" sz="5400" dirty="0" err="1" smtClean="0"/>
              <a:t>Atezi</a:t>
            </a:r>
            <a:r>
              <a:rPr lang="en-US" sz="5400" dirty="0" smtClean="0"/>
              <a:t> and Intel Optimize </a:t>
            </a:r>
            <a:r>
              <a:rPr lang="en-US" sz="5400" dirty="0"/>
              <a:t>Cellular Tower Operations with Intelligence at the Edge</a:t>
            </a: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32</a:t>
            </a:fld>
            <a:endParaRPr lang="en-US" dirty="0">
              <a:solidFill>
                <a:prstClr val="white"/>
              </a:solidFill>
            </a:endParaRPr>
          </a:p>
        </p:txBody>
      </p:sp>
    </p:spTree>
    <p:extLst>
      <p:ext uri="{BB962C8B-B14F-4D97-AF65-F5344CB8AC3E}">
        <p14:creationId xmlns:p14="http://schemas.microsoft.com/office/powerpoint/2010/main" val="219030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Cut Energy Costs with a </a:t>
            </a:r>
            <a:r>
              <a:rPr lang="en-US" b="1" dirty="0" smtClean="0"/>
              <a:t>Smart Occupancy System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pic>
        <p:nvPicPr>
          <p:cNvPr id="6" name="Content Placeholder 5"/>
          <p:cNvPicPr>
            <a:picLocks noGrp="1" noChangeAspect="1"/>
          </p:cNvPicPr>
          <p:nvPr>
            <p:ph sz="quarter" idx="15"/>
          </p:nvPr>
        </p:nvPicPr>
        <p:blipFill>
          <a:blip r:embed="rId3"/>
          <a:stretch>
            <a:fillRect/>
          </a:stretch>
        </p:blipFill>
        <p:spPr>
          <a:xfrm>
            <a:off x="5382191" y="1285556"/>
            <a:ext cx="6337861" cy="4649787"/>
          </a:xfrm>
          <a:prstGeom prst="rect">
            <a:avLst/>
          </a:prstGeom>
        </p:spPr>
      </p:pic>
      <p:sp>
        <p:nvSpPr>
          <p:cNvPr id="7" name="TextBox 6"/>
          <p:cNvSpPr txBox="1"/>
          <p:nvPr/>
        </p:nvSpPr>
        <p:spPr>
          <a:xfrm>
            <a:off x="573024" y="1285556"/>
            <a:ext cx="4364736" cy="5078313"/>
          </a:xfrm>
          <a:prstGeom prst="rect">
            <a:avLst/>
          </a:prstGeom>
          <a:noFill/>
        </p:spPr>
        <p:txBody>
          <a:bodyPr wrap="square" rtlCol="0">
            <a:spAutoFit/>
          </a:bodyPr>
          <a:lstStyle/>
          <a:p>
            <a:r>
              <a:rPr lang="en-US" dirty="0"/>
              <a:t>Feedback Solutions oﬀers a targeted solution that’s focused on real-time occupancy as a key metric to control fan speed </a:t>
            </a:r>
            <a:r>
              <a:rPr lang="en-US" dirty="0" smtClean="0"/>
              <a:t>in buildings</a:t>
            </a:r>
            <a:r>
              <a:rPr lang="en-US" dirty="0"/>
              <a:t>. This highly accurate, cloud-based solution enables real-time, automatic delivery of occupancy-</a:t>
            </a:r>
            <a:r>
              <a:rPr lang="en-US" dirty="0" err="1"/>
              <a:t>specifc</a:t>
            </a:r>
            <a:r>
              <a:rPr lang="en-US" dirty="0"/>
              <a:t> ventilation </a:t>
            </a:r>
            <a:r>
              <a:rPr lang="en-US" dirty="0" smtClean="0"/>
              <a:t>in order </a:t>
            </a:r>
            <a:r>
              <a:rPr lang="en-US" dirty="0"/>
              <a:t>to maintain indoor air quality and occupant comfort, as well as drive </a:t>
            </a:r>
            <a:r>
              <a:rPr lang="en-US" dirty="0" smtClean="0"/>
              <a:t>ROI.</a:t>
            </a:r>
          </a:p>
          <a:p>
            <a:endParaRPr lang="en-US" dirty="0"/>
          </a:p>
          <a:p>
            <a:pPr marL="285750" indent="-285750">
              <a:buFont typeface="Arial" panose="020B0604020202020204" pitchFamily="34" charset="0"/>
              <a:buChar char="•"/>
            </a:pPr>
            <a:r>
              <a:rPr lang="en-US" b="1" dirty="0"/>
              <a:t>Thermal-Imaging Occupancy Counters</a:t>
            </a:r>
            <a:r>
              <a:rPr lang="en-US" dirty="0"/>
              <a:t> </a:t>
            </a:r>
            <a:endParaRPr lang="en-US" dirty="0" smtClean="0"/>
          </a:p>
          <a:p>
            <a:pPr marL="285750" indent="-285750">
              <a:buFont typeface="Arial" panose="020B0604020202020204" pitchFamily="34" charset="0"/>
              <a:buChar char="•"/>
            </a:pPr>
            <a:r>
              <a:rPr lang="en-US" b="1" dirty="0" smtClean="0"/>
              <a:t>Occupancy </a:t>
            </a:r>
            <a:r>
              <a:rPr lang="en-US" b="1" dirty="0"/>
              <a:t>Calculation</a:t>
            </a:r>
            <a:r>
              <a:rPr lang="en-US" dirty="0"/>
              <a:t> </a:t>
            </a:r>
            <a:endParaRPr lang="en-US" dirty="0" smtClean="0"/>
          </a:p>
          <a:p>
            <a:pPr marL="285750" indent="-285750">
              <a:buFont typeface="Arial" panose="020B0604020202020204" pitchFamily="34" charset="0"/>
              <a:buChar char="•"/>
            </a:pPr>
            <a:r>
              <a:rPr lang="en-US" b="1" dirty="0" smtClean="0"/>
              <a:t>Automatic </a:t>
            </a:r>
            <a:r>
              <a:rPr lang="en-US" b="1" dirty="0"/>
              <a:t>Adjustment</a:t>
            </a:r>
            <a:r>
              <a:rPr lang="en-US" dirty="0"/>
              <a:t> </a:t>
            </a:r>
            <a:endParaRPr lang="en-US" dirty="0" smtClean="0"/>
          </a:p>
          <a:p>
            <a:pPr marL="285750" indent="-285750">
              <a:buFont typeface="Arial" panose="020B0604020202020204" pitchFamily="34" charset="0"/>
              <a:buChar char="•"/>
            </a:pPr>
            <a:r>
              <a:rPr lang="en-US" b="1" dirty="0" smtClean="0"/>
              <a:t>Intel</a:t>
            </a:r>
            <a:r>
              <a:rPr lang="en-US" b="1" dirty="0"/>
              <a:t>® </a:t>
            </a:r>
            <a:r>
              <a:rPr lang="en-US" b="1" dirty="0" err="1"/>
              <a:t>IoT</a:t>
            </a:r>
            <a:r>
              <a:rPr lang="en-US" b="1" dirty="0"/>
              <a:t> Gateway</a:t>
            </a:r>
            <a:r>
              <a:rPr lang="en-US" dirty="0"/>
              <a:t> </a:t>
            </a:r>
            <a:endParaRPr lang="en-US" dirty="0" smtClean="0"/>
          </a:p>
          <a:p>
            <a:pPr marL="285750" indent="-285750">
              <a:buFont typeface="Arial" panose="020B0604020202020204" pitchFamily="34" charset="0"/>
              <a:buChar char="•"/>
            </a:pPr>
            <a:r>
              <a:rPr lang="en-US" b="1" dirty="0" smtClean="0"/>
              <a:t>Storage </a:t>
            </a:r>
            <a:r>
              <a:rPr lang="en-US" b="1" dirty="0"/>
              <a:t>and Reporting</a:t>
            </a:r>
            <a:r>
              <a:rPr lang="en-US" dirty="0"/>
              <a:t> </a:t>
            </a:r>
            <a:br>
              <a:rPr lang="en-US" dirty="0"/>
            </a:br>
            <a:r>
              <a:rPr lang="en-US" dirty="0"/>
              <a:t/>
            </a:r>
            <a:br>
              <a:rPr lang="en-US" dirty="0"/>
            </a:br>
            <a:endParaRPr lang="en-US" dirty="0" smtClean="0">
              <a:latin typeface="+mn-lt"/>
            </a:endParaRPr>
          </a:p>
        </p:txBody>
      </p:sp>
    </p:spTree>
    <p:extLst>
      <p:ext uri="{BB962C8B-B14F-4D97-AF65-F5344CB8AC3E}">
        <p14:creationId xmlns:p14="http://schemas.microsoft.com/office/powerpoint/2010/main" val="409993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7656"/>
          <a:stretch/>
        </p:blipFill>
        <p:spPr>
          <a:xfrm>
            <a:off x="6023920" y="2027427"/>
            <a:ext cx="6168080" cy="4391535"/>
          </a:xfrm>
          <a:prstGeom prst="rect">
            <a:avLst/>
          </a:prstGeom>
        </p:spPr>
      </p:pic>
      <p:sp>
        <p:nvSpPr>
          <p:cNvPr id="20" name="Rectangle 19"/>
          <p:cNvSpPr/>
          <p:nvPr/>
        </p:nvSpPr>
        <p:spPr>
          <a:xfrm>
            <a:off x="390802" y="1034990"/>
            <a:ext cx="5142645" cy="70788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2000" b="1" dirty="0">
                <a:solidFill>
                  <a:prstClr val="white"/>
                </a:solidFill>
              </a:rPr>
              <a:t>Intel collaborates with key industrial machine vision solution providers</a:t>
            </a:r>
          </a:p>
        </p:txBody>
      </p:sp>
      <p:sp>
        <p:nvSpPr>
          <p:cNvPr id="9" name="Title 8"/>
          <p:cNvSpPr>
            <a:spLocks noGrp="1"/>
          </p:cNvSpPr>
          <p:nvPr>
            <p:ph type="title"/>
          </p:nvPr>
        </p:nvSpPr>
        <p:spPr>
          <a:xfrm>
            <a:off x="203543" y="123869"/>
            <a:ext cx="11248101" cy="724365"/>
          </a:xfrm>
        </p:spPr>
        <p:txBody>
          <a:bodyPr/>
          <a:lstStyle/>
          <a:p>
            <a:r>
              <a:rPr lang="en-US" dirty="0" smtClean="0"/>
              <a:t>Automate inspection and real-time decision</a:t>
            </a:r>
            <a:endParaRPr lang="en-US" dirty="0"/>
          </a:p>
        </p:txBody>
      </p:sp>
      <p:sp>
        <p:nvSpPr>
          <p:cNvPr id="19" name="Text Placeholder 11"/>
          <p:cNvSpPr>
            <a:spLocks noGrp="1"/>
          </p:cNvSpPr>
          <p:nvPr>
            <p:ph type="body" sz="quarter" idx="13"/>
          </p:nvPr>
        </p:nvSpPr>
        <p:spPr/>
        <p:txBody>
          <a:bodyPr/>
          <a:lstStyle/>
          <a:p>
            <a:r>
              <a:rPr lang="en-US" sz="1100" dirty="0"/>
              <a:t>*Other names and brands may be claimed as the property of others.</a:t>
            </a:r>
          </a:p>
        </p:txBody>
      </p:sp>
      <p:cxnSp>
        <p:nvCxnSpPr>
          <p:cNvPr id="21" name="Straight Connector 20"/>
          <p:cNvCxnSpPr/>
          <p:nvPr/>
        </p:nvCxnSpPr>
        <p:spPr>
          <a:xfrm>
            <a:off x="10702217" y="41313"/>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702217" y="529521"/>
            <a:ext cx="1498855"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90802" y="1791700"/>
            <a:ext cx="5633119" cy="44001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2000" b="1" dirty="0">
                <a:solidFill>
                  <a:srgbClr val="00AEEF">
                    <a:lumMod val="40000"/>
                    <a:lumOff val="60000"/>
                  </a:srgbClr>
                </a:solidFill>
              </a:rPr>
              <a:t>Solution</a:t>
            </a:r>
          </a:p>
          <a:p>
            <a:pPr marL="380972" indent="-380972">
              <a:buFont typeface="Arial" panose="020B0604020202020204" pitchFamily="34" charset="0"/>
              <a:buChar char="•"/>
            </a:pPr>
            <a:r>
              <a:rPr lang="en-US" sz="1600" dirty="0">
                <a:solidFill>
                  <a:prstClr val="white"/>
                </a:solidFill>
              </a:rPr>
              <a:t>Apollo Lake and Altera Cyclone V enabled referenced hardware platform</a:t>
            </a:r>
          </a:p>
          <a:p>
            <a:pPr marL="380972" indent="-380972">
              <a:buFont typeface="Arial" panose="020B0604020202020204" pitchFamily="34" charset="0"/>
              <a:buChar char="•"/>
            </a:pPr>
            <a:r>
              <a:rPr lang="en-US" sz="1600" dirty="0">
                <a:solidFill>
                  <a:prstClr val="white"/>
                </a:solidFill>
              </a:rPr>
              <a:t>Rich software suites</a:t>
            </a:r>
          </a:p>
          <a:p>
            <a:pPr marL="990542" lvl="1" indent="-380972">
              <a:buFont typeface="Arial" panose="020B0604020202020204" pitchFamily="34" charset="0"/>
              <a:buChar char="•"/>
            </a:pPr>
            <a:r>
              <a:rPr lang="en-US" altLang="zh-CN" sz="1600" dirty="0">
                <a:solidFill>
                  <a:prstClr val="white"/>
                </a:solidFill>
              </a:rPr>
              <a:t>Open </a:t>
            </a:r>
            <a:r>
              <a:rPr lang="en-US" sz="1600" dirty="0">
                <a:solidFill>
                  <a:prstClr val="white"/>
                </a:solidFill>
              </a:rPr>
              <a:t>CV/CL</a:t>
            </a:r>
          </a:p>
          <a:p>
            <a:pPr marL="990542" lvl="1" indent="-380972">
              <a:buFont typeface="Arial" panose="020B0604020202020204" pitchFamily="34" charset="0"/>
              <a:buChar char="•"/>
            </a:pPr>
            <a:r>
              <a:rPr lang="en-US" sz="1600" dirty="0">
                <a:solidFill>
                  <a:prstClr val="white"/>
                </a:solidFill>
              </a:rPr>
              <a:t>Media SDK</a:t>
            </a:r>
          </a:p>
          <a:p>
            <a:pPr marL="990542" lvl="1" indent="-380972">
              <a:buFont typeface="Arial" panose="020B0604020202020204" pitchFamily="34" charset="0"/>
              <a:buChar char="•"/>
            </a:pPr>
            <a:r>
              <a:rPr lang="en-US" sz="1600" dirty="0">
                <a:solidFill>
                  <a:prstClr val="white"/>
                </a:solidFill>
              </a:rPr>
              <a:t>Computer Vision SDK </a:t>
            </a:r>
          </a:p>
          <a:p>
            <a:pPr marL="228589" indent="-228589">
              <a:buFont typeface="Arial" panose="020B0604020202020204" pitchFamily="34" charset="0"/>
              <a:buChar char="•"/>
            </a:pPr>
            <a:r>
              <a:rPr lang="en-US" sz="1600" dirty="0">
                <a:solidFill>
                  <a:prstClr val="white"/>
                </a:solidFill>
              </a:rPr>
              <a:t>Value proposition</a:t>
            </a:r>
          </a:p>
          <a:p>
            <a:pPr marL="838158" lvl="1" indent="-228589">
              <a:buFont typeface="Arial" panose="020B0604020202020204" pitchFamily="34" charset="0"/>
              <a:buChar char="•"/>
            </a:pPr>
            <a:r>
              <a:rPr lang="en-US" sz="1600" dirty="0">
                <a:solidFill>
                  <a:prstClr val="white"/>
                </a:solidFill>
              </a:rPr>
              <a:t>Performance Scaling</a:t>
            </a:r>
          </a:p>
          <a:p>
            <a:pPr marL="838158" lvl="1" indent="-228589">
              <a:buFont typeface="Arial" panose="020B0604020202020204" pitchFamily="34" charset="0"/>
              <a:buChar char="•"/>
            </a:pPr>
            <a:r>
              <a:rPr lang="en-US" sz="1600" dirty="0">
                <a:solidFill>
                  <a:prstClr val="white"/>
                </a:solidFill>
              </a:rPr>
              <a:t>Solving GIGI issues and control challenges</a:t>
            </a:r>
          </a:p>
          <a:p>
            <a:pPr marL="838158" lvl="1" indent="-228589">
              <a:buFont typeface="Arial" panose="020B0604020202020204" pitchFamily="34" charset="0"/>
              <a:buChar char="•"/>
            </a:pPr>
            <a:r>
              <a:rPr lang="en-US" sz="1600" dirty="0">
                <a:solidFill>
                  <a:prstClr val="white"/>
                </a:solidFill>
              </a:rPr>
              <a:t>Ease of deployment with high performance, lower power and SFF</a:t>
            </a:r>
          </a:p>
          <a:p>
            <a:r>
              <a:rPr lang="en-US" sz="2000" b="1" dirty="0">
                <a:solidFill>
                  <a:srgbClr val="00AEEF">
                    <a:lumMod val="40000"/>
                    <a:lumOff val="60000"/>
                  </a:srgbClr>
                </a:solidFill>
              </a:rPr>
              <a:t>Use Cases</a:t>
            </a:r>
          </a:p>
          <a:p>
            <a:pPr marL="380972" indent="-380972">
              <a:buFont typeface="Arial" panose="020B0604020202020204" pitchFamily="34" charset="0"/>
              <a:buChar char="•"/>
            </a:pPr>
            <a:r>
              <a:rPr lang="en-US" sz="1600" dirty="0">
                <a:solidFill>
                  <a:prstClr val="white"/>
                </a:solidFill>
              </a:rPr>
              <a:t>Versatile metrology</a:t>
            </a:r>
          </a:p>
          <a:p>
            <a:pPr marL="380972" indent="-380972">
              <a:buFont typeface="Arial" panose="020B0604020202020204" pitchFamily="34" charset="0"/>
              <a:buChar char="•"/>
            </a:pPr>
            <a:r>
              <a:rPr lang="en-US" sz="1600" dirty="0">
                <a:solidFill>
                  <a:prstClr val="white"/>
                </a:solidFill>
              </a:rPr>
              <a:t>Packaging detection</a:t>
            </a:r>
          </a:p>
          <a:p>
            <a:pPr marL="380972" indent="-380972">
              <a:buFont typeface="Arial" panose="020B0604020202020204" pitchFamily="34" charset="0"/>
              <a:buChar char="•"/>
            </a:pPr>
            <a:r>
              <a:rPr lang="en-US" sz="1600" dirty="0">
                <a:solidFill>
                  <a:prstClr val="white"/>
                </a:solidFill>
              </a:rPr>
              <a:t>Quality inspection</a:t>
            </a:r>
          </a:p>
          <a:p>
            <a:pPr marL="380972" indent="-380972">
              <a:buFont typeface="Arial" panose="020B0604020202020204" pitchFamily="34" charset="0"/>
              <a:buChar char="•"/>
            </a:pPr>
            <a:r>
              <a:rPr lang="en-US" sz="1600" dirty="0">
                <a:solidFill>
                  <a:prstClr val="white"/>
                </a:solidFill>
              </a:rPr>
              <a:t>Robotics guidance </a:t>
            </a:r>
            <a:endParaRPr lang="en-US" sz="1600" dirty="0">
              <a:solidFill>
                <a:srgbClr val="00AEEF">
                  <a:lumMod val="40000"/>
                  <a:lumOff val="60000"/>
                </a:srgbClr>
              </a:solidFill>
            </a:endParaRPr>
          </a:p>
          <a:p>
            <a:endParaRPr lang="en-US" sz="1867" dirty="0">
              <a:solidFill>
                <a:prstClr val="white"/>
              </a:solidFill>
            </a:endParaRPr>
          </a:p>
        </p:txBody>
      </p:sp>
      <p:sp>
        <p:nvSpPr>
          <p:cNvPr id="14" name="TextBox 13"/>
          <p:cNvSpPr txBox="1"/>
          <p:nvPr/>
        </p:nvSpPr>
        <p:spPr>
          <a:xfrm>
            <a:off x="10306537" y="86471"/>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9" dirty="0">
                <a:solidFill>
                  <a:schemeClr val="accent2"/>
                </a:solidFill>
                <a:latin typeface="+mj-lt"/>
              </a:rPr>
              <a:t>Machine vision</a:t>
            </a:r>
          </a:p>
        </p:txBody>
      </p:sp>
      <p:pic>
        <p:nvPicPr>
          <p:cNvPr id="1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7067" y="1742877"/>
            <a:ext cx="1093619" cy="528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7061" y="907166"/>
            <a:ext cx="1093619" cy="763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Image result for siasu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3494" y="773330"/>
            <a:ext cx="2327940" cy="775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t="28689" b="32608"/>
          <a:stretch/>
        </p:blipFill>
        <p:spPr>
          <a:xfrm>
            <a:off x="8709523" y="1667174"/>
            <a:ext cx="2319760" cy="658615"/>
          </a:xfrm>
          <a:prstGeom prst="rect">
            <a:avLst/>
          </a:prstGeom>
        </p:spPr>
      </p:pic>
      <p:pic>
        <p:nvPicPr>
          <p:cNvPr id="24" name="Picture 34"/>
          <p:cNvPicPr>
            <a:picLocks noChangeAspect="1" noChangeArrowheads="1"/>
          </p:cNvPicPr>
          <p:nvPr/>
        </p:nvPicPr>
        <p:blipFill rotWithShape="1">
          <a:blip r:embed="rId8">
            <a:extLst>
              <a:ext uri="{28A0092B-C50C-407E-A947-70E740481C1C}">
                <a14:useLocalDpi xmlns:a14="http://schemas.microsoft.com/office/drawing/2010/main" val="0"/>
              </a:ext>
            </a:extLst>
          </a:blip>
          <a:srcRect l="-1086" t="27194" r="1086" b="-1814"/>
          <a:stretch/>
        </p:blipFill>
        <p:spPr bwMode="auto">
          <a:xfrm>
            <a:off x="6605108" y="1257778"/>
            <a:ext cx="959141" cy="42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462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poilage intel asset management"/>
          <p:cNvPicPr>
            <a:picLocks noChangeAspect="1" noChangeArrowheads="1"/>
          </p:cNvPicPr>
          <p:nvPr/>
        </p:nvPicPr>
        <p:blipFill rotWithShape="1">
          <a:blip r:embed="rId3">
            <a:extLst>
              <a:ext uri="{28A0092B-C50C-407E-A947-70E740481C1C}">
                <a14:useLocalDpi xmlns:a14="http://schemas.microsoft.com/office/drawing/2010/main" val="0"/>
              </a:ext>
            </a:extLst>
          </a:blip>
          <a:srcRect t="6829"/>
          <a:stretch/>
        </p:blipFill>
        <p:spPr bwMode="auto">
          <a:xfrm>
            <a:off x="530510" y="4654393"/>
            <a:ext cx="3826549"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heft intel"/>
          <p:cNvPicPr>
            <a:picLocks noChangeAspect="1" noChangeArrowheads="1"/>
          </p:cNvPicPr>
          <p:nvPr/>
        </p:nvPicPr>
        <p:blipFill rotWithShape="1">
          <a:blip r:embed="rId4">
            <a:extLst>
              <a:ext uri="{28A0092B-C50C-407E-A947-70E740481C1C}">
                <a14:useLocalDpi xmlns:a14="http://schemas.microsoft.com/office/drawing/2010/main" val="0"/>
              </a:ext>
            </a:extLst>
          </a:blip>
          <a:srcRect t="9366" b="12057"/>
          <a:stretch/>
        </p:blipFill>
        <p:spPr bwMode="auto">
          <a:xfrm>
            <a:off x="540966" y="3250824"/>
            <a:ext cx="3816093" cy="128799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visibility intel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966" y="2067408"/>
            <a:ext cx="3826548" cy="109125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Enabling Connected logistics platform  </a:t>
            </a:r>
          </a:p>
        </p:txBody>
      </p:sp>
      <p:sp>
        <p:nvSpPr>
          <p:cNvPr id="4" name="Text Placeholder 3"/>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35</a:t>
            </a:fld>
            <a:endParaRPr dirty="0">
              <a:solidFill>
                <a:prstClr val="white"/>
              </a:solidFill>
            </a:endParaRPr>
          </a:p>
        </p:txBody>
      </p:sp>
      <p:sp>
        <p:nvSpPr>
          <p:cNvPr id="34" name="TextBox 33"/>
          <p:cNvSpPr txBox="1"/>
          <p:nvPr/>
        </p:nvSpPr>
        <p:spPr>
          <a:xfrm>
            <a:off x="540966" y="2238244"/>
            <a:ext cx="3784591" cy="926856"/>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endParaRPr lang="en-US" sz="4800" dirty="0">
              <a:solidFill>
                <a:prstClr val="white">
                  <a:alpha val="90000"/>
                </a:prstClr>
              </a:solidFill>
              <a:latin typeface="Intel Clear Pro"/>
            </a:endParaRPr>
          </a:p>
          <a:p>
            <a:pPr>
              <a:lnSpc>
                <a:spcPct val="70000"/>
              </a:lnSpc>
            </a:pPr>
            <a:r>
              <a:rPr lang="en-US" sz="4000" dirty="0">
                <a:solidFill>
                  <a:prstClr val="white">
                    <a:alpha val="90000"/>
                  </a:prstClr>
                </a:solidFill>
                <a:latin typeface="Intel Clear Pro"/>
              </a:rPr>
              <a:t>Visibility</a:t>
            </a:r>
            <a:r>
              <a:rPr lang="en-US" sz="4800" dirty="0">
                <a:solidFill>
                  <a:prstClr val="white">
                    <a:alpha val="90000"/>
                  </a:prstClr>
                </a:solidFill>
                <a:latin typeface="Intel Clear Pro"/>
              </a:rPr>
              <a:t> </a:t>
            </a:r>
          </a:p>
        </p:txBody>
      </p:sp>
      <p:sp>
        <p:nvSpPr>
          <p:cNvPr id="37" name="TextBox 36"/>
          <p:cNvSpPr txBox="1"/>
          <p:nvPr/>
        </p:nvSpPr>
        <p:spPr>
          <a:xfrm>
            <a:off x="540966" y="3257262"/>
            <a:ext cx="3784591" cy="1298532"/>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Theft</a:t>
            </a:r>
          </a:p>
        </p:txBody>
      </p:sp>
      <p:sp>
        <p:nvSpPr>
          <p:cNvPr id="38" name="TextBox 37"/>
          <p:cNvSpPr txBox="1"/>
          <p:nvPr/>
        </p:nvSpPr>
        <p:spPr>
          <a:xfrm>
            <a:off x="530510" y="4798143"/>
            <a:ext cx="3826549" cy="1075451"/>
          </a:xfrm>
          <a:prstGeom prst="rect">
            <a:avLst/>
          </a:prstGeom>
          <a:gradFill flip="none" rotWithShape="1">
            <a:gsLst>
              <a:gs pos="0">
                <a:srgbClr val="000000">
                  <a:alpha val="60000"/>
                </a:srgbClr>
              </a:gs>
              <a:gs pos="100000">
                <a:srgbClr val="000000">
                  <a:alpha val="0"/>
                </a:srgbClr>
              </a:gs>
            </a:gsLst>
            <a:lin ang="16200000" scaled="1"/>
            <a:tileRect/>
          </a:gradFill>
        </p:spPr>
        <p:txBody>
          <a:bodyPr wrap="square" rtlCol="0" anchor="b" anchorCtr="0">
            <a:noAutofit/>
          </a:bodyPr>
          <a:lstStyle/>
          <a:p>
            <a:pPr>
              <a:lnSpc>
                <a:spcPct val="70000"/>
              </a:lnSpc>
            </a:pPr>
            <a:r>
              <a:rPr lang="en-US" sz="4000" dirty="0">
                <a:solidFill>
                  <a:prstClr val="white">
                    <a:alpha val="90000"/>
                  </a:prstClr>
                </a:solidFill>
                <a:latin typeface="Intel Clear Pro"/>
              </a:rPr>
              <a:t>Spoilage </a:t>
            </a:r>
          </a:p>
        </p:txBody>
      </p:sp>
      <p:sp>
        <p:nvSpPr>
          <p:cNvPr id="31" name="TextBox 30"/>
          <p:cNvSpPr txBox="1"/>
          <p:nvPr/>
        </p:nvSpPr>
        <p:spPr>
          <a:xfrm>
            <a:off x="218724" y="1303539"/>
            <a:ext cx="4581703" cy="552011"/>
          </a:xfrm>
          <a:prstGeom prst="rect">
            <a:avLst/>
          </a:prstGeom>
          <a:noFill/>
        </p:spPr>
        <p:txBody>
          <a:bodyPr wrap="none" rtlCol="0">
            <a:spAutoFit/>
          </a:bodyPr>
          <a:lstStyle/>
          <a:p>
            <a:pPr>
              <a:lnSpc>
                <a:spcPct val="70000"/>
              </a:lnSpc>
            </a:pPr>
            <a:r>
              <a:rPr lang="en-US" sz="4267" dirty="0">
                <a:solidFill>
                  <a:srgbClr val="00AEEF"/>
                </a:solidFill>
                <a:latin typeface="Intel Clear Pro"/>
              </a:rPr>
              <a:t>CHALLENGES FACING INDUSTRIES</a:t>
            </a:r>
          </a:p>
        </p:txBody>
      </p:sp>
      <p:sp>
        <p:nvSpPr>
          <p:cNvPr id="39" name="TextBox 38"/>
          <p:cNvSpPr txBox="1"/>
          <p:nvPr/>
        </p:nvSpPr>
        <p:spPr>
          <a:xfrm>
            <a:off x="10306537" y="80822"/>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44" name="TextBox 43"/>
          <p:cNvSpPr txBox="1"/>
          <p:nvPr/>
        </p:nvSpPr>
        <p:spPr>
          <a:xfrm>
            <a:off x="5015449" y="1309851"/>
            <a:ext cx="6275984" cy="552011"/>
          </a:xfrm>
          <a:prstGeom prst="rect">
            <a:avLst/>
          </a:prstGeom>
          <a:noFill/>
        </p:spPr>
        <p:txBody>
          <a:bodyPr wrap="square" rtlCol="0">
            <a:spAutoFit/>
          </a:bodyPr>
          <a:lstStyle/>
          <a:p>
            <a:pPr>
              <a:lnSpc>
                <a:spcPct val="70000"/>
              </a:lnSpc>
            </a:pPr>
            <a:r>
              <a:rPr lang="en-US" sz="4267" dirty="0">
                <a:solidFill>
                  <a:srgbClr val="00AEEF"/>
                </a:solidFill>
                <a:latin typeface="Intel Clear Pro"/>
              </a:rPr>
              <a:t>Safe, Efficient, supply chain management </a:t>
            </a:r>
          </a:p>
        </p:txBody>
      </p:sp>
      <p:sp>
        <p:nvSpPr>
          <p:cNvPr id="2" name="TextBox 1"/>
          <p:cNvSpPr txBox="1"/>
          <p:nvPr/>
        </p:nvSpPr>
        <p:spPr>
          <a:xfrm>
            <a:off x="5027830" y="2088702"/>
            <a:ext cx="2778983" cy="4370427"/>
          </a:xfrm>
          <a:prstGeom prst="rect">
            <a:avLst/>
          </a:prstGeom>
          <a:noFill/>
        </p:spPr>
        <p:txBody>
          <a:bodyPr wrap="square" rtlCol="0">
            <a:spAutoFit/>
          </a:bodyPr>
          <a:lstStyle/>
          <a:p>
            <a:r>
              <a:rPr lang="en-US" sz="2000" dirty="0"/>
              <a:t>Cloud analytics and software</a:t>
            </a:r>
          </a:p>
          <a:p>
            <a:endParaRPr lang="en-US" sz="2000" dirty="0"/>
          </a:p>
          <a:p>
            <a:endParaRPr lang="en-US" sz="2000" dirty="0"/>
          </a:p>
          <a:p>
            <a:r>
              <a:rPr lang="en-US" sz="2000" dirty="0"/>
              <a:t>Intel Mobile/ Fixed Gateway </a:t>
            </a:r>
          </a:p>
          <a:p>
            <a:endParaRPr lang="en-US" dirty="0"/>
          </a:p>
          <a:p>
            <a:endParaRPr lang="en-US" sz="2000" dirty="0"/>
          </a:p>
          <a:p>
            <a:r>
              <a:rPr lang="en-US" sz="2000" dirty="0"/>
              <a:t>Intel low power wireless sensor network </a:t>
            </a:r>
          </a:p>
          <a:p>
            <a:endParaRPr lang="en-US" sz="2000" dirty="0"/>
          </a:p>
          <a:p>
            <a:r>
              <a:rPr lang="en-US" sz="2000" dirty="0"/>
              <a:t>On asset intelligence:  sensor tags </a:t>
            </a:r>
          </a:p>
        </p:txBody>
      </p:sp>
      <p:pic>
        <p:nvPicPr>
          <p:cNvPr id="9" name="Picture 8"/>
          <p:cNvPicPr>
            <a:picLocks noChangeAspect="1"/>
          </p:cNvPicPr>
          <p:nvPr/>
        </p:nvPicPr>
        <p:blipFill rotWithShape="1">
          <a:blip r:embed="rId6"/>
          <a:srcRect r="10026"/>
          <a:stretch/>
        </p:blipFill>
        <p:spPr>
          <a:xfrm>
            <a:off x="7580671" y="1822578"/>
            <a:ext cx="4611331" cy="4594471"/>
          </a:xfrm>
          <a:prstGeom prst="rect">
            <a:avLst/>
          </a:prstGeom>
        </p:spPr>
      </p:pic>
      <p:pic>
        <p:nvPicPr>
          <p:cNvPr id="10" name="Picture 9"/>
          <p:cNvPicPr>
            <a:picLocks noChangeAspect="1"/>
          </p:cNvPicPr>
          <p:nvPr/>
        </p:nvPicPr>
        <p:blipFill>
          <a:blip r:embed="rId7"/>
          <a:stretch>
            <a:fillRect/>
          </a:stretch>
        </p:blipFill>
        <p:spPr>
          <a:xfrm>
            <a:off x="10525963" y="3470870"/>
            <a:ext cx="518205" cy="688908"/>
          </a:xfrm>
          <a:prstGeom prst="rect">
            <a:avLst/>
          </a:prstGeom>
        </p:spPr>
      </p:pic>
      <p:cxnSp>
        <p:nvCxnSpPr>
          <p:cNvPr id="22" name="Straight Connector 21"/>
          <p:cNvCxnSpPr/>
          <p:nvPr/>
        </p:nvCxnSpPr>
        <p:spPr>
          <a:xfrm>
            <a:off x="10418013" y="608911"/>
            <a:ext cx="1773987"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39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36</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37</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Recent</a:t>
            </a:r>
            <a:r>
              <a:rPr lang="en-US" sz="5400" dirty="0" smtClean="0"/>
              <a:t> Market Partnerships and Acquisitions </a:t>
            </a:r>
            <a:endParaRPr lang="en-US" sz="5400"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graphicFrame>
        <p:nvGraphicFramePr>
          <p:cNvPr id="12" name="Diagram 11"/>
          <p:cNvGraphicFramePr/>
          <p:nvPr>
            <p:extLst/>
          </p:nvPr>
        </p:nvGraphicFramePr>
        <p:xfrm>
          <a:off x="471951" y="1099457"/>
          <a:ext cx="11411335" cy="509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3"/>
          <p:cNvSpPr txBox="1">
            <a:spLocks noGrp="1"/>
          </p:cNvSpPr>
          <p:nvPr>
            <p:ph type="body" sz="quarter" idx="13"/>
          </p:nvPr>
        </p:nvSpPr>
        <p:spPr bwMode="auto">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Tree>
    <p:extLst>
      <p:ext uri="{BB962C8B-B14F-4D97-AF65-F5344CB8AC3E}">
        <p14:creationId xmlns:p14="http://schemas.microsoft.com/office/powerpoint/2010/main" val="22260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Hardware USED in the labs</a:t>
            </a:r>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spTree>
    <p:extLst>
      <p:ext uri="{BB962C8B-B14F-4D97-AF65-F5344CB8AC3E}">
        <p14:creationId xmlns:p14="http://schemas.microsoft.com/office/powerpoint/2010/main" val="356075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5"/>
            </a:pPr>
            <a:r>
              <a:rPr lang="en-US" sz="1600" dirty="0" smtClean="0"/>
              <a:t>Virtualization and Consolidation</a:t>
            </a:r>
          </a:p>
          <a:p>
            <a:pPr marL="457200" indent="-4572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7"/>
            </a:pPr>
            <a:r>
              <a:rPr lang="en-US" sz="1600" dirty="0" smtClean="0"/>
              <a:t>Smart Video Systems </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Visibility </a:t>
            </a:r>
            <a:r>
              <a:rPr lang="en-US" dirty="0" smtClean="0"/>
              <a:t>Leveraged for decision making</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9" name="Content Placeholder 8"/>
          <p:cNvSpPr>
            <a:spLocks noGrp="1"/>
          </p:cNvSpPr>
          <p:nvPr>
            <p:ph sz="quarter" idx="15"/>
          </p:nvPr>
        </p:nvSpPr>
        <p:spPr>
          <a:xfrm>
            <a:off x="549231" y="1612828"/>
            <a:ext cx="11248562" cy="3372988"/>
          </a:xfrm>
        </p:spPr>
        <p:txBody>
          <a:bodyPr/>
          <a:lstStyle/>
          <a:p>
            <a:pPr algn="ct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“While manufacturers have long had access to data collected on the plant. floor, it's typically been locked away in proprietary manufacturing software silos, restricting their ability to leverage it for decision making, according to Matt Wells, product general manager for automation software at GE Digital, based in San Ramon, Calif. That changes with </a:t>
            </a:r>
            <a:r>
              <a:rPr lang="en-US" i="1" dirty="0" err="1">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IoT</a:t>
            </a:r>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 which makes it far easier to collect and manage large amounts of manufacturing data not just in a single factory, but across multiple production sites through the cloud, he said. When paired with analytics, companies will gain better insights, allowing them to optimize plant operations, reduce quality defects and perform preventative maintenance, according to Wells</a:t>
            </a:r>
            <a:r>
              <a:rPr lang="en-US" i="1" dirty="0" smtClean="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 name="Text Placeholder 2"/>
          <p:cNvSpPr>
            <a:spLocks noGrp="1"/>
          </p:cNvSpPr>
          <p:nvPr>
            <p:ph type="body" sz="quarter" idx="13"/>
          </p:nvPr>
        </p:nvSpPr>
        <p:spPr>
          <a:xfrm>
            <a:off x="471951" y="6185035"/>
            <a:ext cx="11248101" cy="222305"/>
          </a:xfrm>
        </p:spPr>
        <p:txBody>
          <a:bodyPr/>
          <a:lstStyle/>
          <a:p>
            <a:r>
              <a:rPr lang="en-US" i="1" dirty="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rPr>
              <a:t>Matt Wells, product general manager for automation software at GE Digital, based in San Ramon, Calif.</a:t>
            </a:r>
            <a:endParaRPr lang="en-US" dirty="0"/>
          </a:p>
        </p:txBody>
      </p:sp>
    </p:spTree>
    <p:extLst>
      <p:ext uri="{BB962C8B-B14F-4D97-AF65-F5344CB8AC3E}">
        <p14:creationId xmlns:p14="http://schemas.microsoft.com/office/powerpoint/2010/main" val="127050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537130"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866695"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91860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46825</TotalTime>
  <Words>4321</Words>
  <Application>Microsoft Office PowerPoint</Application>
  <PresentationFormat>Widescreen</PresentationFormat>
  <Paragraphs>793</Paragraphs>
  <Slides>38</Slides>
  <Notes>37</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38</vt:i4>
      </vt:variant>
    </vt:vector>
  </HeadingPairs>
  <TitlesOfParts>
    <vt:vector size="54"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Introduction Video</vt:lpstr>
      <vt:lpstr>IIOT Workshop Overview </vt:lpstr>
      <vt:lpstr>Hardware USED in the labs</vt:lpstr>
      <vt:lpstr>IIOT Workshop Overview </vt:lpstr>
      <vt:lpstr>industrial Revolution 4.0</vt:lpstr>
      <vt:lpstr>PowerPoint Presentation</vt:lpstr>
      <vt:lpstr>Visibility Leveraged for decision making</vt:lpstr>
      <vt:lpstr>PowerPoint Presentation</vt:lpstr>
      <vt:lpstr>Poll</vt:lpstr>
      <vt:lpstr>Technology enables New Value</vt:lpstr>
      <vt:lpstr>Cycle of Continuous Smart Manufacturing</vt:lpstr>
      <vt:lpstr>PowerPoint Presentation</vt:lpstr>
      <vt:lpstr>Honeywell connected freight</vt:lpstr>
      <vt:lpstr>Germany Pioneers in Industry 4.0</vt:lpstr>
      <vt:lpstr>Government Action</vt:lpstr>
      <vt:lpstr>PowerPoint Presentation</vt:lpstr>
      <vt:lpstr>PATH to Industry 4.0</vt:lpstr>
      <vt:lpstr>Industrial 4.0 Pilot Opportunities</vt:lpstr>
      <vt:lpstr>Poll</vt:lpstr>
      <vt:lpstr>POLL</vt:lpstr>
      <vt:lpstr>vision for Industrial IoT</vt:lpstr>
      <vt:lpstr>Intel Technology for Industrial IoT/Industry 4.0</vt:lpstr>
      <vt:lpstr>Security Solution Portfolio at a Glance</vt:lpstr>
      <vt:lpstr>IoT end-to-end scalability with Intel</vt:lpstr>
      <vt:lpstr>PowerPoint Presentation</vt:lpstr>
      <vt:lpstr>PowerPoint Presentation</vt:lpstr>
      <vt:lpstr>Functional Safety (fusa)</vt:lpstr>
      <vt:lpstr>the “eye” for smart manufacturing</vt:lpstr>
      <vt:lpstr>Intel Standards and Consortia Leadership</vt:lpstr>
      <vt:lpstr>Case Study Headlines</vt:lpstr>
      <vt:lpstr>Atezi and Intel Optimize Cellular Tower Operations with Intelligence at the Edge</vt:lpstr>
      <vt:lpstr>Cut Energy Costs with a Smart Occupancy System</vt:lpstr>
      <vt:lpstr>Automate inspection and real-time decision</vt:lpstr>
      <vt:lpstr>Enabling Connected logistics platform  </vt:lpstr>
      <vt:lpstr>Where to Go from Here?</vt:lpstr>
      <vt:lpstr>PowerPoint Presentation</vt:lpstr>
      <vt:lpstr>Recent Market Partnerships and Acquisitions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cp:keywords>
  <cp:lastModifiedBy>Holmlund, Daniel W</cp:lastModifiedBy>
  <cp:revision>983</cp:revision>
  <cp:lastPrinted>2017-10-19T22:20:12Z</cp:lastPrinted>
  <dcterms:created xsi:type="dcterms:W3CDTF">2017-05-17T21:52:06Z</dcterms:created>
  <dcterms:modified xsi:type="dcterms:W3CDTF">2017-10-20T18:06:49Z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2017-10-20 18:06:48Z</vt:lpwstr>
  </property>
  <property fmtid="{D5CDD505-2E9C-101B-9397-08002B2CF9AE}" pid="6" name="CTPClassification">
    <vt:lpwstr>CTP_IC</vt:lpwstr>
  </property>
</Properties>
</file>